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0" r:id="rId4"/>
    <p:sldId id="261" r:id="rId5"/>
    <p:sldId id="267" r:id="rId6"/>
    <p:sldId id="268" r:id="rId7"/>
    <p:sldId id="265" r:id="rId8"/>
    <p:sldId id="280" r:id="rId9"/>
    <p:sldId id="266" r:id="rId10"/>
    <p:sldId id="278" r:id="rId11"/>
    <p:sldId id="262" r:id="rId12"/>
    <p:sldId id="263" r:id="rId13"/>
    <p:sldId id="269" r:id="rId14"/>
    <p:sldId id="270" r:id="rId15"/>
    <p:sldId id="272" r:id="rId16"/>
    <p:sldId id="295" r:id="rId17"/>
    <p:sldId id="297" r:id="rId18"/>
    <p:sldId id="273" r:id="rId19"/>
    <p:sldId id="274" r:id="rId20"/>
    <p:sldId id="275" r:id="rId21"/>
    <p:sldId id="276" r:id="rId22"/>
    <p:sldId id="279" r:id="rId23"/>
    <p:sldId id="277" r:id="rId24"/>
    <p:sldId id="294" r:id="rId25"/>
    <p:sldId id="296" r:id="rId26"/>
    <p:sldId id="298" r:id="rId27"/>
    <p:sldId id="299" r:id="rId28"/>
    <p:sldId id="300" r:id="rId29"/>
    <p:sldId id="302" r:id="rId30"/>
    <p:sldId id="303" r:id="rId31"/>
    <p:sldId id="304" r:id="rId32"/>
    <p:sldId id="281" r:id="rId33"/>
    <p:sldId id="282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64" r:id="rId44"/>
    <p:sldId id="284" r:id="rId45"/>
    <p:sldId id="283" r:id="rId46"/>
    <p:sldId id="306" r:id="rId4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53D13-03A0-475B-C5AB-637AB3AD262C}" v="2717" dt="2024-12-30T16:39:41.549"/>
    <p1510:client id="{295589AE-0650-74F7-AD5B-9D9419F778C9}" v="4" dt="2024-12-30T18:15:55.830"/>
    <p1510:client id="{4CECC916-B1DC-97D7-30CB-C242C5C99493}" v="460" dt="2024-12-30T17:40:29.600"/>
    <p1510:client id="{579DD336-24B9-56D8-437B-8BF98399C63C}" v="103" dt="2024-12-30T14:17:33.368"/>
    <p1510:client id="{A2260EB7-AF73-C79D-ED15-70852DD6F4BD}" v="3" dt="2024-12-30T13:12:12.242"/>
    <p1510:client id="{C0599529-54C3-0E71-992B-9CC915D9B611}" v="233" dt="2024-12-30T14:45:40.720"/>
    <p1510:client id="{D3629D65-632F-3130-03C1-C5AF7B39FD4E}" v="229" dt="2024-12-30T13:41:04.692"/>
    <p1510:client id="{D60AD71B-D371-4900-A2B9-143A72B98E7E}" v="3972" dt="2024-12-30T19:06:49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Açık Stil 2 - Vurgu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3"/>
  </p:normalViewPr>
  <p:slideViewPr>
    <p:cSldViewPr snapToGrid="0">
      <p:cViewPr varScale="1">
        <p:scale>
          <a:sx n="113" d="100"/>
          <a:sy n="113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76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0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03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0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2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2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3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52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2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5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2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>
            <a:extLst>
              <a:ext uri="{FF2B5EF4-FFF2-40B4-BE49-F238E27FC236}">
                <a16:creationId xmlns:a16="http://schemas.microsoft.com/office/drawing/2014/main" id="{BC67B137-15B0-4AF6-94A8-AC00BA8D7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5699F27B-22F2-45E1-BFB8-2B1FF14A9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43467" y="643466"/>
            <a:ext cx="3602736" cy="526965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br>
              <a:rPr lang="en-US" sz="3200" dirty="0"/>
            </a:br>
            <a:r>
              <a:rPr lang="en-US" sz="4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STAT467</a:t>
            </a:r>
            <a:br>
              <a:rPr lang="en-US" sz="4800" b="1" dirty="0">
                <a:latin typeface="Times New Roman"/>
              </a:rPr>
            </a:br>
            <a:r>
              <a:rPr lang="en-US" sz="4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Multivariate Analysis</a:t>
            </a:r>
            <a:endParaRPr lang="tr-TR" sz="4800" b="1" dirty="0">
              <a:solidFill>
                <a:schemeClr val="accent1">
                  <a:lumMod val="76000"/>
                </a:schemeClr>
              </a:solidFill>
              <a:latin typeface="Times New Roman"/>
              <a:cs typeface="Times New Roman"/>
            </a:endParaRPr>
          </a:p>
          <a:p>
            <a:pPr algn="ctr"/>
            <a:endParaRPr lang="en-US" sz="5000" b="1" dirty="0">
              <a:latin typeface="Times New Roman"/>
              <a:cs typeface="Times New Roman"/>
            </a:endParaRPr>
          </a:p>
        </p:txBody>
      </p:sp>
      <p:cxnSp>
        <p:nvCxnSpPr>
          <p:cNvPr id="25" name="Straight Connector 11">
            <a:extLst>
              <a:ext uri="{FF2B5EF4-FFF2-40B4-BE49-F238E27FC236}">
                <a16:creationId xmlns:a16="http://schemas.microsoft.com/office/drawing/2014/main" id="{633ABDA7-FF8C-4E26-8C7D-47E0AE54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265557"/>
            <a:ext cx="7031" cy="39319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lt Başlık 2"/>
          <p:cNvSpPr>
            <a:spLocks noGrp="1"/>
          </p:cNvSpPr>
          <p:nvPr>
            <p:ph idx="1"/>
          </p:nvPr>
        </p:nvSpPr>
        <p:spPr>
          <a:xfrm>
            <a:off x="5065182" y="643466"/>
            <a:ext cx="6173333" cy="52696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" indent="0">
              <a:buNone/>
            </a:pPr>
            <a:r>
              <a:rPr lang="en-US" sz="2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Ali </a:t>
            </a:r>
            <a:r>
              <a:rPr lang="en-US" sz="2800" b="1" dirty="0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Aytuğ</a:t>
            </a:r>
            <a:r>
              <a:rPr lang="en-US" sz="2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Tok</a:t>
            </a:r>
            <a:endParaRPr lang="tr-TR" sz="2800" b="1" dirty="0">
              <a:solidFill>
                <a:schemeClr val="accent1">
                  <a:lumMod val="76000"/>
                </a:schemeClr>
              </a:solidFill>
              <a:latin typeface="Times New Roman"/>
              <a:cs typeface="Times New Roman"/>
            </a:endParaRPr>
          </a:p>
          <a:p>
            <a:pPr marL="45720" indent="0">
              <a:buNone/>
            </a:pPr>
            <a:r>
              <a:rPr lang="en-US" sz="2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2502409</a:t>
            </a:r>
          </a:p>
          <a:p>
            <a:pPr marL="45720" indent="0">
              <a:buNone/>
            </a:pPr>
            <a:endParaRPr lang="en-US" sz="2800" b="1" dirty="0">
              <a:solidFill>
                <a:schemeClr val="accent1">
                  <a:lumMod val="76000"/>
                </a:schemeClr>
              </a:solidFill>
              <a:latin typeface="Times New Roman"/>
              <a:cs typeface="Times New Roman"/>
            </a:endParaRPr>
          </a:p>
          <a:p>
            <a:pPr marL="45720" indent="0">
              <a:buNone/>
            </a:pPr>
            <a:r>
              <a:rPr lang="en-US" sz="2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Selim </a:t>
            </a:r>
            <a:r>
              <a:rPr lang="en-US" sz="2800" b="1" dirty="0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Çağrı</a:t>
            </a:r>
            <a:r>
              <a:rPr lang="en-US" sz="2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Baygın</a:t>
            </a:r>
            <a:endParaRPr lang="en-US" sz="2800" b="1" dirty="0">
              <a:solidFill>
                <a:schemeClr val="accent1">
                  <a:lumMod val="76000"/>
                </a:schemeClr>
              </a:solidFill>
              <a:latin typeface="Times New Roman"/>
              <a:cs typeface="Times New Roman"/>
            </a:endParaRPr>
          </a:p>
          <a:p>
            <a:pPr marL="45720" indent="0">
              <a:buNone/>
            </a:pPr>
            <a:r>
              <a:rPr lang="en-US" sz="2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2501997</a:t>
            </a:r>
          </a:p>
          <a:p>
            <a:pPr marL="45720" indent="0">
              <a:buNone/>
            </a:pPr>
            <a:endParaRPr lang="en-US" sz="2800" b="1" dirty="0">
              <a:solidFill>
                <a:schemeClr val="accent1">
                  <a:lumMod val="76000"/>
                </a:schemeClr>
              </a:solidFill>
              <a:latin typeface="Times New Roman"/>
              <a:cs typeface="Times New Roman"/>
            </a:endParaRPr>
          </a:p>
          <a:p>
            <a:pPr marL="45720" indent="0">
              <a:buNone/>
            </a:pPr>
            <a:r>
              <a:rPr lang="en-US" sz="2800" b="1" dirty="0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Elif</a:t>
            </a:r>
            <a:r>
              <a:rPr lang="en-US" sz="2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Sıla</a:t>
            </a:r>
            <a:r>
              <a:rPr lang="en-US" sz="2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Öztürk</a:t>
            </a:r>
            <a:endParaRPr lang="en-US" sz="2800" b="1" dirty="0">
              <a:solidFill>
                <a:schemeClr val="accent1">
                  <a:lumMod val="76000"/>
                </a:schemeClr>
              </a:solidFill>
              <a:latin typeface="Times New Roman"/>
              <a:cs typeface="Times New Roman"/>
            </a:endParaRPr>
          </a:p>
          <a:p>
            <a:pPr marL="45720" indent="0">
              <a:buNone/>
            </a:pPr>
            <a:r>
              <a:rPr lang="en-US" sz="2800" b="1" dirty="0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 2421170</a:t>
            </a: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EE288AA7-B8A9-22CE-340C-1D01675744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169526"/>
              </p:ext>
            </p:extLst>
          </p:nvPr>
        </p:nvGraphicFramePr>
        <p:xfrm>
          <a:off x="1244957" y="2318197"/>
          <a:ext cx="9939435" cy="110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35571">
                  <a:extLst>
                    <a:ext uri="{9D8B030D-6E8A-4147-A177-3AD203B41FA5}">
                      <a16:colId xmlns:a16="http://schemas.microsoft.com/office/drawing/2014/main" val="1164981220"/>
                    </a:ext>
                  </a:extLst>
                </a:gridCol>
                <a:gridCol w="1277927">
                  <a:extLst>
                    <a:ext uri="{9D8B030D-6E8A-4147-A177-3AD203B41FA5}">
                      <a16:colId xmlns:a16="http://schemas.microsoft.com/office/drawing/2014/main" val="3447195826"/>
                    </a:ext>
                  </a:extLst>
                </a:gridCol>
                <a:gridCol w="1845895">
                  <a:extLst>
                    <a:ext uri="{9D8B030D-6E8A-4147-A177-3AD203B41FA5}">
                      <a16:colId xmlns:a16="http://schemas.microsoft.com/office/drawing/2014/main" val="1630819125"/>
                    </a:ext>
                  </a:extLst>
                </a:gridCol>
                <a:gridCol w="1521342">
                  <a:extLst>
                    <a:ext uri="{9D8B030D-6E8A-4147-A177-3AD203B41FA5}">
                      <a16:colId xmlns:a16="http://schemas.microsoft.com/office/drawing/2014/main" val="2815112652"/>
                    </a:ext>
                  </a:extLst>
                </a:gridCol>
                <a:gridCol w="1359065">
                  <a:extLst>
                    <a:ext uri="{9D8B030D-6E8A-4147-A177-3AD203B41FA5}">
                      <a16:colId xmlns:a16="http://schemas.microsoft.com/office/drawing/2014/main" val="4074304855"/>
                    </a:ext>
                  </a:extLst>
                </a:gridCol>
                <a:gridCol w="1399635">
                  <a:extLst>
                    <a:ext uri="{9D8B030D-6E8A-4147-A177-3AD203B41FA5}">
                      <a16:colId xmlns:a16="http://schemas.microsoft.com/office/drawing/2014/main" val="2660324694"/>
                    </a:ext>
                  </a:extLst>
                </a:gridCol>
              </a:tblGrid>
              <a:tr h="369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response</a:t>
                      </a:r>
                      <a:r>
                        <a:rPr lang="tr-TR" sz="1800" b="1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</a:t>
                      </a:r>
                      <a:r>
                        <a:rPr lang="tr-TR" sz="1800" b="1" i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price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Df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Sum</a:t>
                      </a:r>
                      <a:r>
                        <a:rPr lang="tr-TR" sz="1800" b="1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of </a:t>
                      </a:r>
                      <a:r>
                        <a:rPr lang="tr-TR" sz="1800" b="1" i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Suq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Mean</a:t>
                      </a:r>
                      <a:r>
                        <a:rPr lang="tr-TR" sz="1800" b="1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 of SS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F-</a:t>
                      </a:r>
                      <a:r>
                        <a:rPr lang="tr-TR" sz="1800" b="1" i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value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Pr(&gt;F)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151077"/>
                  </a:ext>
                </a:extLst>
              </a:tr>
              <a:tr h="369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body_style_dummy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9.272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2.318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2.42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0.002131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18988"/>
                  </a:ext>
                </a:extLst>
              </a:tr>
              <a:tr h="369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Residuals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201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194.434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0.9578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350"/>
                        </a:lnSpc>
                      </a:pP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350"/>
                        </a:lnSpc>
                      </a:pP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179707"/>
                  </a:ext>
                </a:extLst>
              </a:tr>
            </a:tbl>
          </a:graphicData>
        </a:graphic>
      </p:graphicFrame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9D43694A-9F99-8113-9D9C-4F5F9CAA2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069090"/>
              </p:ext>
            </p:extLst>
          </p:nvPr>
        </p:nvGraphicFramePr>
        <p:xfrm>
          <a:off x="1277154" y="3981718"/>
          <a:ext cx="9896343" cy="12378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83943">
                  <a:extLst>
                    <a:ext uri="{9D8B030D-6E8A-4147-A177-3AD203B41FA5}">
                      <a16:colId xmlns:a16="http://schemas.microsoft.com/office/drawing/2014/main" val="3383796512"/>
                    </a:ext>
                  </a:extLst>
                </a:gridCol>
                <a:gridCol w="1201290">
                  <a:extLst>
                    <a:ext uri="{9D8B030D-6E8A-4147-A177-3AD203B41FA5}">
                      <a16:colId xmlns:a16="http://schemas.microsoft.com/office/drawing/2014/main" val="3795917250"/>
                    </a:ext>
                  </a:extLst>
                </a:gridCol>
                <a:gridCol w="1754265">
                  <a:extLst>
                    <a:ext uri="{9D8B030D-6E8A-4147-A177-3AD203B41FA5}">
                      <a16:colId xmlns:a16="http://schemas.microsoft.com/office/drawing/2014/main" val="4057709169"/>
                    </a:ext>
                  </a:extLst>
                </a:gridCol>
                <a:gridCol w="1430107">
                  <a:extLst>
                    <a:ext uri="{9D8B030D-6E8A-4147-A177-3AD203B41FA5}">
                      <a16:colId xmlns:a16="http://schemas.microsoft.com/office/drawing/2014/main" val="2783352879"/>
                    </a:ext>
                  </a:extLst>
                </a:gridCol>
                <a:gridCol w="1525448">
                  <a:extLst>
                    <a:ext uri="{9D8B030D-6E8A-4147-A177-3AD203B41FA5}">
                      <a16:colId xmlns:a16="http://schemas.microsoft.com/office/drawing/2014/main" val="2949469110"/>
                    </a:ext>
                  </a:extLst>
                </a:gridCol>
                <a:gridCol w="1201290">
                  <a:extLst>
                    <a:ext uri="{9D8B030D-6E8A-4147-A177-3AD203B41FA5}">
                      <a16:colId xmlns:a16="http://schemas.microsoft.com/office/drawing/2014/main" val="2668884974"/>
                    </a:ext>
                  </a:extLst>
                </a:gridCol>
              </a:tblGrid>
              <a:tr h="412633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err="1">
                          <a:effectLst/>
                          <a:latin typeface="Times New Roman"/>
                        </a:rPr>
                        <a:t>response</a:t>
                      </a:r>
                      <a:r>
                        <a:rPr lang="tr-TR" sz="1800" b="1">
                          <a:effectLst/>
                          <a:latin typeface="Times New Roman"/>
                        </a:rPr>
                        <a:t> </a:t>
                      </a:r>
                      <a:r>
                        <a:rPr lang="tr-TR" sz="1800" b="1" err="1">
                          <a:effectLst/>
                          <a:latin typeface="Times New Roman"/>
                        </a:rPr>
                        <a:t>horsepower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err="1">
                          <a:effectLst/>
                          <a:latin typeface="Times New Roman"/>
                        </a:rPr>
                        <a:t>Df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err="1">
                          <a:effectLst/>
                          <a:latin typeface="Times New Roman"/>
                        </a:rPr>
                        <a:t>Sum</a:t>
                      </a:r>
                      <a:r>
                        <a:rPr lang="tr-TR" sz="1800" b="1">
                          <a:effectLst/>
                          <a:latin typeface="Times New Roman"/>
                        </a:rPr>
                        <a:t> of </a:t>
                      </a:r>
                      <a:r>
                        <a:rPr lang="tr-TR" sz="1800" b="1" err="1">
                          <a:effectLst/>
                          <a:latin typeface="Times New Roman"/>
                        </a:rPr>
                        <a:t>Suq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err="1">
                          <a:effectLst/>
                          <a:latin typeface="Times New Roman"/>
                        </a:rPr>
                        <a:t>Mean</a:t>
                      </a:r>
                      <a:r>
                        <a:rPr lang="tr-TR" sz="1800" b="1">
                          <a:effectLst/>
                          <a:latin typeface="Times New Roman"/>
                        </a:rPr>
                        <a:t> of SS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>
                          <a:effectLst/>
                          <a:latin typeface="Times New Roman"/>
                        </a:rPr>
                        <a:t>F-</a:t>
                      </a:r>
                      <a:r>
                        <a:rPr lang="tr-TR" sz="1800" b="1" err="1">
                          <a:effectLst/>
                          <a:latin typeface="Times New Roman"/>
                        </a:rPr>
                        <a:t>value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>
                          <a:effectLst/>
                          <a:latin typeface="Times New Roman"/>
                        </a:rPr>
                        <a:t>Pr(&gt;F)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279465"/>
                  </a:ext>
                </a:extLst>
              </a:tr>
              <a:tr h="412633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err="1">
                          <a:effectLst/>
                          <a:latin typeface="Times New Roman"/>
                        </a:rPr>
                        <a:t>body_style_dummy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>
                          <a:effectLst/>
                          <a:latin typeface="Times New Roman"/>
                        </a:rPr>
                        <a:t>1.432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>
                          <a:effectLst/>
                          <a:latin typeface="Times New Roman"/>
                        </a:rPr>
                        <a:t>143.159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>
                          <a:effectLst/>
                          <a:latin typeface="Times New Roman"/>
                        </a:rPr>
                        <a:t>1,45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>
                          <a:effectLst/>
                          <a:latin typeface="Times New Roman"/>
                        </a:rPr>
                        <a:t>0.2304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471817"/>
                  </a:ext>
                </a:extLst>
              </a:tr>
              <a:tr h="412633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 b="1" err="1">
                          <a:effectLst/>
                          <a:latin typeface="Times New Roman"/>
                        </a:rPr>
                        <a:t>Residuals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>
                          <a:effectLst/>
                          <a:latin typeface="Times New Roman"/>
                        </a:rPr>
                        <a:t>201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>
                          <a:effectLst/>
                          <a:latin typeface="Times New Roman"/>
                        </a:rPr>
                        <a:t>200.794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350"/>
                        </a:lnSpc>
                      </a:pPr>
                      <a:r>
                        <a:rPr lang="tr-TR" sz="1800">
                          <a:effectLst/>
                          <a:latin typeface="Times New Roman"/>
                        </a:rPr>
                        <a:t>0.98913</a:t>
                      </a: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350"/>
                        </a:lnSpc>
                      </a:pP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ts val="1350"/>
                        </a:lnSpc>
                      </a:pP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71021"/>
                  </a:ext>
                </a:extLst>
              </a:tr>
            </a:tbl>
          </a:graphicData>
        </a:graphic>
      </p:graphicFrame>
      <p:sp>
        <p:nvSpPr>
          <p:cNvPr id="8" name="Metin kutusu 7">
            <a:extLst>
              <a:ext uri="{FF2B5EF4-FFF2-40B4-BE49-F238E27FC236}">
                <a16:creationId xmlns:a16="http://schemas.microsoft.com/office/drawing/2014/main" id="{892DA4FA-2632-4219-4041-8BCAC2D77223}"/>
              </a:ext>
            </a:extLst>
          </p:cNvPr>
          <p:cNvSpPr txBox="1"/>
          <p:nvPr/>
        </p:nvSpPr>
        <p:spPr>
          <a:xfrm>
            <a:off x="1286429" y="1502905"/>
            <a:ext cx="45677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3200">
                <a:latin typeface="Times New Roman"/>
                <a:ea typeface="+mn-lt"/>
                <a:cs typeface="+mn-lt"/>
              </a:rPr>
              <a:t>Post-Hoc Analysis</a:t>
            </a:r>
            <a:endParaRPr lang="tr-TR" sz="3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962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1B29A5-549A-0413-DD50-46DD99FC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10497998" cy="1356360"/>
          </a:xfrm>
        </p:spPr>
        <p:txBody>
          <a:bodyPr/>
          <a:lstStyle/>
          <a:p>
            <a:pPr algn="ctr"/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Multivariate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Multiple </a:t>
            </a:r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Regression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Analysis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7616E8-7B90-913D-5B04-E4C70407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tr-TR" sz="2400" err="1">
                <a:latin typeface="Times New Roman"/>
                <a:cs typeface="Times New Roman"/>
              </a:rPr>
              <a:t>In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this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chapter</a:t>
            </a:r>
            <a:r>
              <a:rPr lang="tr-TR" sz="2400">
                <a:latin typeface="Times New Roman"/>
                <a:cs typeface="Times New Roman"/>
              </a:rPr>
              <a:t>, it is </a:t>
            </a:r>
            <a:r>
              <a:rPr lang="tr-TR" sz="2400" err="1">
                <a:latin typeface="Times New Roman"/>
                <a:cs typeface="Times New Roman"/>
              </a:rPr>
              <a:t>investigated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that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which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factors</a:t>
            </a:r>
            <a:r>
              <a:rPr lang="tr-TR" sz="2400">
                <a:latin typeface="Times New Roman"/>
                <a:cs typeface="Times New Roman"/>
              </a:rPr>
              <a:t> has a </a:t>
            </a:r>
            <a:r>
              <a:rPr lang="tr-TR" sz="2400" err="1">
                <a:latin typeface="Times New Roman"/>
                <a:cs typeface="Times New Roman"/>
              </a:rPr>
              <a:t>significant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effect</a:t>
            </a:r>
            <a:r>
              <a:rPr lang="tr-TR" sz="2400">
                <a:latin typeface="Times New Roman"/>
                <a:cs typeface="Times New Roman"/>
              </a:rPr>
              <a:t> on </a:t>
            </a:r>
            <a:r>
              <a:rPr lang="tr-TR" sz="2400" err="1">
                <a:latin typeface="Times New Roman"/>
                <a:cs typeface="Times New Roman"/>
              </a:rPr>
              <a:t>price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and</a:t>
            </a:r>
            <a:r>
              <a:rPr lang="tr-TR" sz="2400">
                <a:latin typeface="Times New Roman"/>
                <a:cs typeface="Times New Roman"/>
              </a:rPr>
              <a:t> how </a:t>
            </a:r>
            <a:r>
              <a:rPr lang="tr-TR" sz="2400" err="1">
                <a:latin typeface="Times New Roman"/>
                <a:cs typeface="Times New Roman"/>
              </a:rPr>
              <a:t>the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predictors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predict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both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price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and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horsepower</a:t>
            </a:r>
            <a:r>
              <a:rPr lang="tr-TR" sz="240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9152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İçerik Yer Tutucusu 8" descr="metin, ekran görüntüsü, kare, çizgi içeren bir resim&#10;&#10;Açıklama otomatik olarak oluşturuldu">
            <a:extLst>
              <a:ext uri="{FF2B5EF4-FFF2-40B4-BE49-F238E27FC236}">
                <a16:creationId xmlns:a16="http://schemas.microsoft.com/office/drawing/2014/main" id="{D2BC406B-66CF-19A0-3A98-AD564410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7149" y="1223180"/>
            <a:ext cx="6077110" cy="4114800"/>
          </a:xfr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DDFF70F6-3604-B5B1-4C12-3831A655E801}"/>
              </a:ext>
            </a:extLst>
          </p:cNvPr>
          <p:cNvSpPr txBox="1"/>
          <p:nvPr/>
        </p:nvSpPr>
        <p:spPr>
          <a:xfrm>
            <a:off x="2011464" y="5605753"/>
            <a:ext cx="81640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000" err="1">
                <a:latin typeface="Times New Roman"/>
                <a:cs typeface="Times New Roman"/>
              </a:rPr>
              <a:t>Correlation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matrix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for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selected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variables</a:t>
            </a:r>
            <a:r>
              <a:rPr lang="tr-TR" sz="200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70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BFD974-5C57-6DDE-7049-29C1F743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Summary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regression</a:t>
            </a:r>
            <a:r>
              <a:rPr lang="tr-TR" sz="3200">
                <a:latin typeface="Times New Roman"/>
                <a:cs typeface="Times New Roman"/>
              </a:rPr>
              <a:t> model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929AFE-B361-2AF7-2816-17EC6ECCD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2400" err="1">
                <a:latin typeface="Times New Roman"/>
                <a:cs typeface="Times New Roman"/>
              </a:rPr>
              <a:t>Summary</a:t>
            </a:r>
            <a:r>
              <a:rPr lang="tr-TR" sz="2400">
                <a:latin typeface="Times New Roman"/>
                <a:cs typeface="Times New Roman"/>
              </a:rPr>
              <a:t> of </a:t>
            </a:r>
            <a:r>
              <a:rPr lang="tr-TR" sz="2400" err="1">
                <a:latin typeface="Times New Roman"/>
                <a:cs typeface="Times New Roman"/>
              </a:rPr>
              <a:t>the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residuals</a:t>
            </a:r>
            <a:r>
              <a:rPr lang="tr-TR" sz="2400">
                <a:latin typeface="Times New Roman"/>
                <a:cs typeface="Times New Roman"/>
              </a:rPr>
              <a:t>:</a:t>
            </a:r>
          </a:p>
          <a:p>
            <a:endParaRPr lang="tr-TR"/>
          </a:p>
        </p:txBody>
      </p:sp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CA37DF3A-FFA9-9198-F8B5-C4EE77F70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263445"/>
              </p:ext>
            </p:extLst>
          </p:nvPr>
        </p:nvGraphicFramePr>
        <p:xfrm>
          <a:off x="1358566" y="2629702"/>
          <a:ext cx="5218587" cy="30465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131154">
                  <a:extLst>
                    <a:ext uri="{9D8B030D-6E8A-4147-A177-3AD203B41FA5}">
                      <a16:colId xmlns:a16="http://schemas.microsoft.com/office/drawing/2014/main" val="169470379"/>
                    </a:ext>
                  </a:extLst>
                </a:gridCol>
                <a:gridCol w="2087433">
                  <a:extLst>
                    <a:ext uri="{9D8B030D-6E8A-4147-A177-3AD203B41FA5}">
                      <a16:colId xmlns:a16="http://schemas.microsoft.com/office/drawing/2014/main" val="3510913484"/>
                    </a:ext>
                  </a:extLst>
                </a:gridCol>
              </a:tblGrid>
              <a:tr h="507765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Statistic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300153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Min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-2,1424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885947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-0,3202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071262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Median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-0,0468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134207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3Q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0,2668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678113"/>
                  </a:ext>
                </a:extLst>
              </a:tr>
              <a:tr h="50776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Max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1,7653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899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05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95426B-6498-1167-08C4-3DA1770A8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Summary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Price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D3FAAD-8BC3-3A55-F552-6A42CAA5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Coefficient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summary</a:t>
            </a:r>
            <a:endParaRPr lang="tr-TR" sz="2000">
              <a:latin typeface="Times New Roman"/>
              <a:cs typeface="Times New Roman"/>
            </a:endParaRPr>
          </a:p>
        </p:txBody>
      </p:sp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46D6CE04-5B35-F07A-3029-68FDFC47C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291072"/>
              </p:ext>
            </p:extLst>
          </p:nvPr>
        </p:nvGraphicFramePr>
        <p:xfrm>
          <a:off x="2459181" y="2540000"/>
          <a:ext cx="7813396" cy="37450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27721">
                  <a:extLst>
                    <a:ext uri="{9D8B030D-6E8A-4147-A177-3AD203B41FA5}">
                      <a16:colId xmlns:a16="http://schemas.microsoft.com/office/drawing/2014/main" val="2759923345"/>
                    </a:ext>
                  </a:extLst>
                </a:gridCol>
                <a:gridCol w="1278979">
                  <a:extLst>
                    <a:ext uri="{9D8B030D-6E8A-4147-A177-3AD203B41FA5}">
                      <a16:colId xmlns:a16="http://schemas.microsoft.com/office/drawing/2014/main" val="2379457096"/>
                    </a:ext>
                  </a:extLst>
                </a:gridCol>
                <a:gridCol w="1511520">
                  <a:extLst>
                    <a:ext uri="{9D8B030D-6E8A-4147-A177-3AD203B41FA5}">
                      <a16:colId xmlns:a16="http://schemas.microsoft.com/office/drawing/2014/main" val="2410091382"/>
                    </a:ext>
                  </a:extLst>
                </a:gridCol>
                <a:gridCol w="1139452">
                  <a:extLst>
                    <a:ext uri="{9D8B030D-6E8A-4147-A177-3AD203B41FA5}">
                      <a16:colId xmlns:a16="http://schemas.microsoft.com/office/drawing/2014/main" val="3523624383"/>
                    </a:ext>
                  </a:extLst>
                </a:gridCol>
                <a:gridCol w="1255724">
                  <a:extLst>
                    <a:ext uri="{9D8B030D-6E8A-4147-A177-3AD203B41FA5}">
                      <a16:colId xmlns:a16="http://schemas.microsoft.com/office/drawing/2014/main" val="450044245"/>
                    </a:ext>
                  </a:extLst>
                </a:gridCol>
              </a:tblGrid>
              <a:tr h="416115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effectLst/>
                          <a:latin typeface="Times New Roman"/>
                        </a:rPr>
                        <a:t>Term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effectLst/>
                          <a:latin typeface="Times New Roman"/>
                        </a:rPr>
                        <a:t>Estimate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effectLst/>
                          <a:latin typeface="Times New Roman"/>
                        </a:rPr>
                        <a:t>Std</a:t>
                      </a:r>
                      <a:r>
                        <a:rPr lang="tr-TR" sz="1800" b="1" u="none" strike="noStrike">
                          <a:effectLst/>
                          <a:latin typeface="Times New Roman"/>
                        </a:rPr>
                        <a:t>. </a:t>
                      </a:r>
                      <a:r>
                        <a:rPr lang="tr-TR" sz="1800" b="1" u="none" strike="noStrike" err="1">
                          <a:effectLst/>
                          <a:latin typeface="Times New Roman"/>
                        </a:rPr>
                        <a:t>Error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effectLst/>
                          <a:latin typeface="Times New Roman"/>
                        </a:rPr>
                        <a:t>t </a:t>
                      </a:r>
                      <a:r>
                        <a:rPr lang="tr-TR" sz="1800" b="1" u="none" strike="noStrike" err="1"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effectLst/>
                          <a:latin typeface="Times New Roman"/>
                        </a:rPr>
                        <a:t>Pr(&gt;|t|)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336997"/>
                  </a:ext>
                </a:extLst>
              </a:tr>
              <a:tr h="41611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Intercept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-0,22025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0,12975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-1,698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0,09117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245588"/>
                  </a:ext>
                </a:extLst>
              </a:tr>
              <a:tr h="41611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bore_transformed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0,19485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0,05399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3,609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0,00039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57920"/>
                  </a:ext>
                </a:extLst>
              </a:tr>
              <a:tr h="41611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body_style_dummy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0,06001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0,05479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1,095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0,2747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610253"/>
                  </a:ext>
                </a:extLst>
              </a:tr>
              <a:tr h="41611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highway_transformed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-0,67141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0,05057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-13,278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&lt; 2e-16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789362"/>
                  </a:ext>
                </a:extLst>
              </a:tr>
              <a:tr h="41611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symboling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0,02497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0,04367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0,56813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04847"/>
                  </a:ext>
                </a:extLst>
              </a:tr>
              <a:tr h="41611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peakrpm_transformed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-0,04711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0,04572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-1,031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0,30401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577619"/>
                  </a:ext>
                </a:extLst>
              </a:tr>
              <a:tr h="41611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stroke_transformed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0,10563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0,04078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0,0103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192823"/>
                  </a:ext>
                </a:extLst>
              </a:tr>
              <a:tr h="416115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num_of_doors_dummy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0,16146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0,11119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1,452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0,14807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043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182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12635B-7582-B388-C217-7D645AFF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Summary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Price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42EFAA-9D9F-CA2A-9666-BC2EFD6E7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Regression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summary</a:t>
            </a:r>
            <a:r>
              <a:rPr lang="tr-TR" sz="2000">
                <a:latin typeface="Times New Roman"/>
                <a:cs typeface="Times New Roman"/>
              </a:rPr>
              <a:t>:</a:t>
            </a:r>
            <a:endParaRPr lang="tr-TR"/>
          </a:p>
        </p:txBody>
      </p:sp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66648EFB-076B-D458-723F-866D65C75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04262"/>
              </p:ext>
            </p:extLst>
          </p:nvPr>
        </p:nvGraphicFramePr>
        <p:xfrm>
          <a:off x="1454727" y="2551545"/>
          <a:ext cx="7097181" cy="33564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59227">
                  <a:extLst>
                    <a:ext uri="{9D8B030D-6E8A-4147-A177-3AD203B41FA5}">
                      <a16:colId xmlns:a16="http://schemas.microsoft.com/office/drawing/2014/main" val="3930033224"/>
                    </a:ext>
                  </a:extLst>
                </a:gridCol>
                <a:gridCol w="2337954">
                  <a:extLst>
                    <a:ext uri="{9D8B030D-6E8A-4147-A177-3AD203B41FA5}">
                      <a16:colId xmlns:a16="http://schemas.microsoft.com/office/drawing/2014/main" val="593845853"/>
                    </a:ext>
                  </a:extLst>
                </a:gridCol>
              </a:tblGrid>
              <a:tr h="372944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effectLst/>
                          <a:latin typeface="Times New Roman"/>
                        </a:rPr>
                        <a:t>Metric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93829"/>
                  </a:ext>
                </a:extLst>
              </a:tr>
              <a:tr h="37294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Residual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standard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error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0,5665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063615"/>
                  </a:ext>
                </a:extLst>
              </a:tr>
              <a:tr h="37294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Degrees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of 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freedom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99311"/>
                  </a:ext>
                </a:extLst>
              </a:tr>
              <a:tr h="37294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Multiple R-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squared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0,6896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45626"/>
                  </a:ext>
                </a:extLst>
              </a:tr>
              <a:tr h="37294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Adjusted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R-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squared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0,6786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701673"/>
                  </a:ext>
                </a:extLst>
              </a:tr>
              <a:tr h="37294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statistic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62,53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377908"/>
                  </a:ext>
                </a:extLst>
              </a:tr>
              <a:tr h="37294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statistic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DF1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389225"/>
                  </a:ext>
                </a:extLst>
              </a:tr>
              <a:tr h="37294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statistic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DF2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20261"/>
                  </a:ext>
                </a:extLst>
              </a:tr>
              <a:tr h="37294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&lt; 2.2e-16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47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90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A043FA-9960-08F1-5AEF-CE152913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Summary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Horsepower</a:t>
            </a:r>
            <a:endParaRPr lang="tr-TR" sz="3200">
              <a:latin typeface="Times New Roman"/>
              <a:cs typeface="Times New Roman"/>
            </a:endParaRP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44A32C1F-EAA6-1B72-1C5E-DC93033D42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384550"/>
              </p:ext>
            </p:extLst>
          </p:nvPr>
        </p:nvGraphicFramePr>
        <p:xfrm>
          <a:off x="1143000" y="1821287"/>
          <a:ext cx="8997756" cy="41125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13238">
                  <a:extLst>
                    <a:ext uri="{9D8B030D-6E8A-4147-A177-3AD203B41FA5}">
                      <a16:colId xmlns:a16="http://schemas.microsoft.com/office/drawing/2014/main" val="2438062275"/>
                    </a:ext>
                  </a:extLst>
                </a:gridCol>
                <a:gridCol w="1639986">
                  <a:extLst>
                    <a:ext uri="{9D8B030D-6E8A-4147-A177-3AD203B41FA5}">
                      <a16:colId xmlns:a16="http://schemas.microsoft.com/office/drawing/2014/main" val="1065598068"/>
                    </a:ext>
                  </a:extLst>
                </a:gridCol>
                <a:gridCol w="1961917">
                  <a:extLst>
                    <a:ext uri="{9D8B030D-6E8A-4147-A177-3AD203B41FA5}">
                      <a16:colId xmlns:a16="http://schemas.microsoft.com/office/drawing/2014/main" val="3997294277"/>
                    </a:ext>
                  </a:extLst>
                </a:gridCol>
                <a:gridCol w="1623656">
                  <a:extLst>
                    <a:ext uri="{9D8B030D-6E8A-4147-A177-3AD203B41FA5}">
                      <a16:colId xmlns:a16="http://schemas.microsoft.com/office/drawing/2014/main" val="1422088383"/>
                    </a:ext>
                  </a:extLst>
                </a:gridCol>
                <a:gridCol w="1758959">
                  <a:extLst>
                    <a:ext uri="{9D8B030D-6E8A-4147-A177-3AD203B41FA5}">
                      <a16:colId xmlns:a16="http://schemas.microsoft.com/office/drawing/2014/main" val="3555749814"/>
                    </a:ext>
                  </a:extLst>
                </a:gridCol>
              </a:tblGrid>
              <a:tr h="430747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Variable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Estimate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Std</a:t>
                      </a:r>
                      <a:r>
                        <a:rPr lang="tr-TR" sz="1800" b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. </a:t>
                      </a:r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Error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t </a:t>
                      </a:r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Pr(&gt;|t|)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671730"/>
                  </a:ext>
                </a:extLst>
              </a:tr>
              <a:tr h="43074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(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Intercept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0,16125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0,10399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1,551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0,122608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046197"/>
                  </a:ext>
                </a:extLst>
              </a:tr>
              <a:tr h="43074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bore_transformed</a:t>
                      </a:r>
                      <a:endParaRPr lang="tr-TR" sz="18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0,30687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0,04354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7,048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2,98E-11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992243"/>
                  </a:ext>
                </a:extLst>
              </a:tr>
              <a:tr h="43074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body_style_dummy</a:t>
                      </a:r>
                      <a:endParaRPr lang="tr-TR" sz="18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-0,01749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0,04391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-0,398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0,6909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607028"/>
                  </a:ext>
                </a:extLst>
              </a:tr>
              <a:tr h="43074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highway_transformed</a:t>
                      </a:r>
                      <a:endParaRPr lang="tr-TR" sz="18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-0,6674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0,04107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-16,251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2E-16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651109"/>
                  </a:ext>
                </a:extLst>
              </a:tr>
              <a:tr h="43074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symboling</a:t>
                      </a:r>
                      <a:endParaRPr lang="tr-TR" sz="18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-0,01995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0,569415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573"/>
                  </a:ext>
                </a:extLst>
              </a:tr>
              <a:tr h="43074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peakrpm_transformed</a:t>
                      </a:r>
                      <a:endParaRPr lang="tr-TR" sz="18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0,17413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0,03683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4,728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4,31E-06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66584"/>
                  </a:ext>
                </a:extLst>
              </a:tr>
              <a:tr h="43074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stroke_transformed</a:t>
                      </a:r>
                      <a:endParaRPr lang="tr-TR" sz="18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0,12241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0,03267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3,747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0,000235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653450"/>
                  </a:ext>
                </a:extLst>
              </a:tr>
              <a:tr h="43074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num_of_doors_dummy</a:t>
                      </a:r>
                      <a:endParaRPr lang="tr-TR" sz="18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-0,19702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0,08912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-2,211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0,028207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3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079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A60A3C-B922-F3A0-5125-D7077AA33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Summary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Horsepower</a:t>
            </a:r>
            <a:endParaRPr lang="tr-TR" sz="3200">
              <a:latin typeface="Times New Roman"/>
              <a:cs typeface="Times New Roman"/>
            </a:endParaRP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8B0D8F60-86F3-CC72-FF29-6FCD535EA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294661"/>
              </p:ext>
            </p:extLst>
          </p:nvPr>
        </p:nvGraphicFramePr>
        <p:xfrm>
          <a:off x="2586182" y="2057400"/>
          <a:ext cx="6977876" cy="383259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88938">
                  <a:extLst>
                    <a:ext uri="{9D8B030D-6E8A-4147-A177-3AD203B41FA5}">
                      <a16:colId xmlns:a16="http://schemas.microsoft.com/office/drawing/2014/main" val="2264425487"/>
                    </a:ext>
                  </a:extLst>
                </a:gridCol>
                <a:gridCol w="3488938">
                  <a:extLst>
                    <a:ext uri="{9D8B030D-6E8A-4147-A177-3AD203B41FA5}">
                      <a16:colId xmlns:a16="http://schemas.microsoft.com/office/drawing/2014/main" val="119257186"/>
                    </a:ext>
                  </a:extLst>
                </a:gridCol>
              </a:tblGrid>
              <a:tr h="547514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Metric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578464"/>
                  </a:ext>
                </a:extLst>
              </a:tr>
              <a:tr h="54751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Residual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standard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error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0,4541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641965"/>
                  </a:ext>
                </a:extLst>
              </a:tr>
              <a:tr h="54751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Degrees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of 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freedom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36293"/>
                  </a:ext>
                </a:extLst>
              </a:tr>
              <a:tr h="54751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Multiple R-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squared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0,7992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47253"/>
                  </a:ext>
                </a:extLst>
              </a:tr>
              <a:tr h="54751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Adjusted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R-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squared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0,792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6033"/>
                  </a:ext>
                </a:extLst>
              </a:tr>
              <a:tr h="54751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statistic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597867"/>
                  </a:ext>
                </a:extLst>
              </a:tr>
              <a:tr h="547514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p-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&lt; 2.2e-16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34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37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C95440-77CD-5074-A785-E0E89E1B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>
                <a:latin typeface="Times New Roman"/>
                <a:cs typeface="Times New Roman"/>
              </a:rPr>
              <a:t>VIF </a:t>
            </a:r>
            <a:r>
              <a:rPr lang="tr-TR" sz="3200" err="1">
                <a:latin typeface="Times New Roman"/>
                <a:cs typeface="Times New Roman"/>
              </a:rPr>
              <a:t>values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components</a:t>
            </a:r>
            <a:endParaRPr lang="tr-TR" sz="3200">
              <a:latin typeface="Times New Roman"/>
              <a:cs typeface="Times New Roman"/>
            </a:endParaRP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7CF5E61A-EDBF-DE4E-835F-8876C38BC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97691"/>
              </p:ext>
            </p:extLst>
          </p:nvPr>
        </p:nvGraphicFramePr>
        <p:xfrm>
          <a:off x="1143000" y="2057400"/>
          <a:ext cx="9872662" cy="33193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86109">
                  <a:extLst>
                    <a:ext uri="{9D8B030D-6E8A-4147-A177-3AD203B41FA5}">
                      <a16:colId xmlns:a16="http://schemas.microsoft.com/office/drawing/2014/main" val="396491030"/>
                    </a:ext>
                  </a:extLst>
                </a:gridCol>
                <a:gridCol w="3386553">
                  <a:extLst>
                    <a:ext uri="{9D8B030D-6E8A-4147-A177-3AD203B41FA5}">
                      <a16:colId xmlns:a16="http://schemas.microsoft.com/office/drawing/2014/main" val="3227337986"/>
                    </a:ext>
                  </a:extLst>
                </a:gridCol>
              </a:tblGrid>
              <a:tr h="427480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Variable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VIF Value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41834"/>
                  </a:ext>
                </a:extLst>
              </a:tr>
              <a:tr h="427480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bore_transformed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1,815963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227357"/>
                  </a:ext>
                </a:extLst>
              </a:tr>
              <a:tr h="427480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body_style_dummy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1,335586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051113"/>
                  </a:ext>
                </a:extLst>
              </a:tr>
              <a:tr h="427480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highway_transformed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1,62531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684290"/>
                  </a:ext>
                </a:extLst>
              </a:tr>
              <a:tr h="427480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symboling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1,879852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854252"/>
                  </a:ext>
                </a:extLst>
              </a:tr>
              <a:tr h="427480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peakrpm_transformed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1,26981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747377"/>
                  </a:ext>
                </a:extLst>
              </a:tr>
              <a:tr h="427480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stroke_transformed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1,040964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41484"/>
                  </a:ext>
                </a:extLst>
              </a:tr>
              <a:tr h="32697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num_of_doors_dummy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1,940072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212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84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DAE837-DB70-9A20-A164-6C53243A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Assumption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checks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regression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analysis</a:t>
            </a:r>
            <a:endParaRPr lang="tr-TR" sz="3200">
              <a:latin typeface="Times New Roman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55A3307-968C-B1A1-4CD6-E5208E880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Linearity</a:t>
            </a:r>
            <a:r>
              <a:rPr lang="tr-TR" sz="2000">
                <a:latin typeface="Times New Roman"/>
                <a:cs typeface="Times New Roman"/>
              </a:rPr>
              <a:t>:</a:t>
            </a:r>
          </a:p>
          <a:p>
            <a:endParaRPr lang="tr-TR"/>
          </a:p>
        </p:txBody>
      </p:sp>
      <p:pic>
        <p:nvPicPr>
          <p:cNvPr id="4" name="Resim 3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822D1496-A9B9-642C-6ED9-71A4FA39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33" y="2611271"/>
            <a:ext cx="4359767" cy="2943368"/>
          </a:xfrm>
          <a:prstGeom prst="rect">
            <a:avLst/>
          </a:prstGeom>
        </p:spPr>
      </p:pic>
      <p:pic>
        <p:nvPicPr>
          <p:cNvPr id="5" name="Resim 4" descr="metin, diyagram, çizg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49B1AD9-EC5D-FAF0-BDB4-7611F285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340" y="2611271"/>
            <a:ext cx="4291528" cy="29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7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78B23B-3B5C-BAA4-0AA1-1F67B581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Outline</a:t>
            </a:r>
            <a:endParaRPr lang="tr-TR" sz="4000" b="1">
              <a:solidFill>
                <a:schemeClr val="accent1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28E525-31EC-D95D-B729-468D39DDF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itchFamily="34" charset="0"/>
              <a:buChar char="o"/>
            </a:pPr>
            <a:r>
              <a:rPr lang="tr-TR" sz="2400" b="1">
                <a:latin typeface="Times New Roman"/>
                <a:cs typeface="Times New Roman"/>
              </a:rPr>
              <a:t> </a:t>
            </a:r>
            <a:r>
              <a:rPr lang="tr-TR" sz="2400" b="1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>
                <a:latin typeface="Times New Roman"/>
                <a:ea typeface="+mn-lt"/>
                <a:cs typeface="+mn-lt"/>
              </a:rPr>
              <a:t>Description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endParaRPr lang="tr-TR"/>
          </a:p>
          <a:p>
            <a:pPr>
              <a:buFont typeface="Courier New" pitchFamily="34" charset="0"/>
              <a:buChar char="o"/>
            </a:pPr>
            <a:r>
              <a:rPr lang="tr-TR" sz="2400" b="1"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Exploratory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>
                <a:latin typeface="Times New Roman"/>
                <a:ea typeface="+mn-lt"/>
                <a:cs typeface="+mn-lt"/>
              </a:rPr>
              <a:t>Data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>
                <a:latin typeface="Times New Roman"/>
                <a:ea typeface="+mn-lt"/>
                <a:cs typeface="+mn-lt"/>
              </a:rPr>
              <a:t>Analysis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</a:p>
          <a:p>
            <a:pPr>
              <a:buFont typeface="Courier New" pitchFamily="34" charset="0"/>
              <a:buChar char="o"/>
            </a:pPr>
            <a:r>
              <a:rPr lang="tr-TR" sz="2400" b="1">
                <a:latin typeface="Times New Roman"/>
                <a:ea typeface="+mn-lt"/>
                <a:cs typeface="+mn-lt"/>
              </a:rPr>
              <a:t> 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Main </a:t>
            </a:r>
            <a:r>
              <a:rPr lang="tr-TR" sz="2400" b="1" err="1">
                <a:latin typeface="Times New Roman"/>
                <a:ea typeface="+mn-lt"/>
                <a:cs typeface="+mn-lt"/>
              </a:rPr>
              <a:t>Research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latin typeface="Times New Roman"/>
                <a:ea typeface="+mn-lt"/>
                <a:cs typeface="+mn-lt"/>
              </a:rPr>
              <a:t>Questions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and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>
                <a:latin typeface="Times New Roman"/>
                <a:ea typeface="+mn-lt"/>
                <a:cs typeface="+mn-lt"/>
              </a:rPr>
              <a:t>Analysis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</a:p>
          <a:p>
            <a:pPr>
              <a:buFont typeface="Courier New" pitchFamily="34" charset="0"/>
              <a:buChar char="o"/>
            </a:pPr>
            <a:r>
              <a:rPr lang="tr-TR" sz="2400" b="1"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Conclusion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</a:p>
          <a:p>
            <a:pPr>
              <a:buFont typeface="Courier New" pitchFamily="34" charset="0"/>
              <a:buChar char="o"/>
            </a:pPr>
            <a:endParaRPr lang="tr-TR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5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04077D-2834-615E-C07B-D22D8C5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Assumption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checks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regression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analysis</a:t>
            </a:r>
            <a:endParaRPr lang="tr-TR" sz="3200">
              <a:latin typeface="Times New Roman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074060-CA03-DD79-CEB9-D93A55A44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Normality</a:t>
            </a:r>
            <a:r>
              <a:rPr lang="tr-TR" sz="2000">
                <a:latin typeface="Times New Roman"/>
                <a:cs typeface="Times New Roman"/>
              </a:rPr>
              <a:t>:</a:t>
            </a:r>
          </a:p>
          <a:p>
            <a:endParaRPr lang="tr-TR"/>
          </a:p>
        </p:txBody>
      </p:sp>
      <p:pic>
        <p:nvPicPr>
          <p:cNvPr id="4" name="Resim 3" descr="metin, diyagram, öykü gelişim çizgisi&#10;&#10;Açıklama otomatik olarak oluşturuldu">
            <a:extLst>
              <a:ext uri="{FF2B5EF4-FFF2-40B4-BE49-F238E27FC236}">
                <a16:creationId xmlns:a16="http://schemas.microsoft.com/office/drawing/2014/main" id="{00CBE6F8-7089-01DC-12D2-132594DA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49" y="2577152"/>
            <a:ext cx="4439379" cy="3011606"/>
          </a:xfrm>
          <a:prstGeom prst="rect">
            <a:avLst/>
          </a:prstGeom>
        </p:spPr>
      </p:pic>
      <p:pic>
        <p:nvPicPr>
          <p:cNvPr id="5" name="Resim 4" descr="metin, diyagram, çizgi, öykü gelişim çizgisi&#10;&#10;Açıklama otomatik olarak oluşturuldu">
            <a:extLst>
              <a:ext uri="{FF2B5EF4-FFF2-40B4-BE49-F238E27FC236}">
                <a16:creationId xmlns:a16="http://schemas.microsoft.com/office/drawing/2014/main" id="{8DD3D2B6-CF10-FBDF-E124-0DB8C72BE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027" y="2577152"/>
            <a:ext cx="4166424" cy="30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57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A08EFE-336D-BB67-15C7-A66D91C1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Assumption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checks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regression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analysis</a:t>
            </a:r>
            <a:endParaRPr lang="tr-TR" sz="3200">
              <a:latin typeface="Times New Roman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2F6232-04FF-6311-D444-31686DCBB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Shapiro-Wilk</a:t>
            </a:r>
            <a:r>
              <a:rPr lang="tr-TR" sz="2000">
                <a:latin typeface="Times New Roman"/>
                <a:cs typeface="Times New Roman"/>
              </a:rPr>
              <a:t> test </a:t>
            </a:r>
            <a:r>
              <a:rPr lang="tr-TR" sz="2000" err="1">
                <a:latin typeface="Times New Roman"/>
                <a:cs typeface="Times New Roman"/>
              </a:rPr>
              <a:t>for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normality</a:t>
            </a:r>
            <a:r>
              <a:rPr lang="tr-TR" sz="2000">
                <a:latin typeface="Times New Roman"/>
                <a:cs typeface="Times New Roman"/>
              </a:rPr>
              <a:t>:</a:t>
            </a:r>
          </a:p>
          <a:p>
            <a:pPr marL="45720" indent="0">
              <a:buNone/>
            </a:pPr>
            <a:endParaRPr lang="tr-TR"/>
          </a:p>
          <a:p>
            <a:pPr marL="45720" indent="0">
              <a:buNone/>
            </a:pPr>
            <a:endParaRPr lang="tr-TR"/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3A7B4B81-F385-E219-0CA9-2600DD60E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37963"/>
              </p:ext>
            </p:extLst>
          </p:nvPr>
        </p:nvGraphicFramePr>
        <p:xfrm>
          <a:off x="1335595" y="2878002"/>
          <a:ext cx="5546168" cy="191866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6654">
                  <a:extLst>
                    <a:ext uri="{9D8B030D-6E8A-4147-A177-3AD203B41FA5}">
                      <a16:colId xmlns:a16="http://schemas.microsoft.com/office/drawing/2014/main" val="1762463350"/>
                    </a:ext>
                  </a:extLst>
                </a:gridCol>
                <a:gridCol w="1393652">
                  <a:extLst>
                    <a:ext uri="{9D8B030D-6E8A-4147-A177-3AD203B41FA5}">
                      <a16:colId xmlns:a16="http://schemas.microsoft.com/office/drawing/2014/main" val="1740966374"/>
                    </a:ext>
                  </a:extLst>
                </a:gridCol>
                <a:gridCol w="1535862">
                  <a:extLst>
                    <a:ext uri="{9D8B030D-6E8A-4147-A177-3AD203B41FA5}">
                      <a16:colId xmlns:a16="http://schemas.microsoft.com/office/drawing/2014/main" val="2758975389"/>
                    </a:ext>
                  </a:extLst>
                </a:gridCol>
              </a:tblGrid>
              <a:tr h="493370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Variable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p-</a:t>
                      </a:r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24315"/>
                  </a:ext>
                </a:extLst>
              </a:tr>
              <a:tr h="493370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Residuals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of 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Price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0,97152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0,000359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35211"/>
                  </a:ext>
                </a:extLst>
              </a:tr>
              <a:tr h="931923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Residuals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of </a:t>
                      </a:r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Horsepower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0,98125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0,007784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297239"/>
                  </a:ext>
                </a:extLst>
              </a:tr>
            </a:tbl>
          </a:graphicData>
        </a:graphic>
      </p:graphicFrame>
      <p:sp>
        <p:nvSpPr>
          <p:cNvPr id="8" name="Metin kutusu 7">
            <a:extLst>
              <a:ext uri="{FF2B5EF4-FFF2-40B4-BE49-F238E27FC236}">
                <a16:creationId xmlns:a16="http://schemas.microsoft.com/office/drawing/2014/main" id="{3594E3FC-6C3A-AB7D-FF6E-BDD6DFF7D7A5}"/>
              </a:ext>
            </a:extLst>
          </p:cNvPr>
          <p:cNvSpPr txBox="1"/>
          <p:nvPr/>
        </p:nvSpPr>
        <p:spPr>
          <a:xfrm>
            <a:off x="1529327" y="5327575"/>
            <a:ext cx="60044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Indicates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no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normality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for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residuals</a:t>
            </a:r>
            <a:r>
              <a:rPr lang="tr-TR" sz="200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800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80CD3A-F12C-F4BC-8A0B-73B76A91D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Assumption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checks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regression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analysis</a:t>
            </a:r>
            <a:endParaRPr lang="tr-TR" sz="32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F35595-E488-C449-163F-1E317ED58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Breusch</a:t>
            </a:r>
            <a:r>
              <a:rPr lang="tr-TR" sz="2000">
                <a:latin typeface="Times New Roman"/>
                <a:cs typeface="Times New Roman"/>
              </a:rPr>
              <a:t> – Pagan test </a:t>
            </a:r>
            <a:r>
              <a:rPr lang="tr-TR" sz="2000" err="1">
                <a:latin typeface="Times New Roman"/>
                <a:cs typeface="Times New Roman"/>
              </a:rPr>
              <a:t>for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checking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homoscedasticity</a:t>
            </a:r>
            <a:r>
              <a:rPr lang="tr-TR" sz="2000">
                <a:latin typeface="Times New Roman"/>
                <a:cs typeface="Times New Roman"/>
              </a:rPr>
              <a:t>:</a:t>
            </a:r>
          </a:p>
          <a:p>
            <a:endParaRPr lang="tr-TR"/>
          </a:p>
        </p:txBody>
      </p:sp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CE735656-A6BC-C654-9ACA-2F542F133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910972"/>
              </p:ext>
            </p:extLst>
          </p:nvPr>
        </p:nvGraphicFramePr>
        <p:xfrm>
          <a:off x="1482488" y="2677008"/>
          <a:ext cx="7673209" cy="201119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9310">
                  <a:extLst>
                    <a:ext uri="{9D8B030D-6E8A-4147-A177-3AD203B41FA5}">
                      <a16:colId xmlns:a16="http://schemas.microsoft.com/office/drawing/2014/main" val="3327305362"/>
                    </a:ext>
                  </a:extLst>
                </a:gridCol>
                <a:gridCol w="1519410">
                  <a:extLst>
                    <a:ext uri="{9D8B030D-6E8A-4147-A177-3AD203B41FA5}">
                      <a16:colId xmlns:a16="http://schemas.microsoft.com/office/drawing/2014/main" val="2761270199"/>
                    </a:ext>
                  </a:extLst>
                </a:gridCol>
                <a:gridCol w="2698955">
                  <a:extLst>
                    <a:ext uri="{9D8B030D-6E8A-4147-A177-3AD203B41FA5}">
                      <a16:colId xmlns:a16="http://schemas.microsoft.com/office/drawing/2014/main" val="868707563"/>
                    </a:ext>
                  </a:extLst>
                </a:gridCol>
                <a:gridCol w="1675534">
                  <a:extLst>
                    <a:ext uri="{9D8B030D-6E8A-4147-A177-3AD203B41FA5}">
                      <a16:colId xmlns:a16="http://schemas.microsoft.com/office/drawing/2014/main" val="4186805183"/>
                    </a:ext>
                  </a:extLst>
                </a:gridCol>
              </a:tblGrid>
              <a:tr h="67039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Model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BP </a:t>
                      </a:r>
                      <a:r>
                        <a:rPr lang="tr-TR" sz="1800" b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Statistic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Degrees</a:t>
                      </a:r>
                      <a:r>
                        <a:rPr lang="tr-TR" sz="1800" b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 of </a:t>
                      </a:r>
                      <a:r>
                        <a:rPr lang="tr-TR" sz="1800" b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Freedom</a:t>
                      </a:r>
                      <a:r>
                        <a:rPr lang="tr-TR" sz="1800" b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 (</a:t>
                      </a:r>
                      <a:r>
                        <a:rPr lang="tr-TR" sz="1800" b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df</a:t>
                      </a:r>
                      <a:r>
                        <a:rPr lang="tr-TR" sz="1800" b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p-</a:t>
                      </a:r>
                      <a:r>
                        <a:rPr lang="tr-TR" sz="1800" b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01900"/>
                  </a:ext>
                </a:extLst>
              </a:tr>
              <a:tr h="67039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Price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~ 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17,267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0,01575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991113"/>
                  </a:ext>
                </a:extLst>
              </a:tr>
              <a:tr h="670397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Horsepower</a:t>
                      </a:r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~ 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22,036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0,002504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AB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679198"/>
                  </a:ext>
                </a:extLst>
              </a:tr>
            </a:tbl>
          </a:graphicData>
        </a:graphic>
      </p:graphicFrame>
      <p:sp>
        <p:nvSpPr>
          <p:cNvPr id="6" name="Metin kutusu 5">
            <a:extLst>
              <a:ext uri="{FF2B5EF4-FFF2-40B4-BE49-F238E27FC236}">
                <a16:creationId xmlns:a16="http://schemas.microsoft.com/office/drawing/2014/main" id="{80EFE78F-B0B4-E7BB-C56E-A22C48C7A908}"/>
              </a:ext>
            </a:extLst>
          </p:cNvPr>
          <p:cNvSpPr txBox="1"/>
          <p:nvPr/>
        </p:nvSpPr>
        <p:spPr>
          <a:xfrm>
            <a:off x="1358818" y="5427859"/>
            <a:ext cx="76541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The</a:t>
            </a:r>
            <a:r>
              <a:rPr lang="tr-TR" sz="2000">
                <a:latin typeface="Times New Roman"/>
                <a:cs typeface="Times New Roman"/>
              </a:rPr>
              <a:t> test </a:t>
            </a:r>
            <a:r>
              <a:rPr lang="tr-TR" sz="2000" err="1">
                <a:latin typeface="Times New Roman"/>
                <a:cs typeface="Times New Roman"/>
              </a:rPr>
              <a:t>states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that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the</a:t>
            </a:r>
            <a:r>
              <a:rPr lang="tr-TR" sz="2000">
                <a:latin typeface="Times New Roman"/>
                <a:cs typeface="Times New Roman"/>
              </a:rPr>
              <a:t> model </a:t>
            </a:r>
            <a:r>
              <a:rPr lang="tr-TR" sz="2000" err="1">
                <a:latin typeface="Times New Roman"/>
                <a:cs typeface="Times New Roman"/>
              </a:rPr>
              <a:t>violates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homoscedasticity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property</a:t>
            </a:r>
            <a:r>
              <a:rPr lang="tr-TR" sz="200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967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33BB4B-7608-C470-92AF-DE4C20AE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Normality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status</a:t>
            </a:r>
            <a:r>
              <a:rPr lang="tr-TR" sz="3200">
                <a:latin typeface="Times New Roman"/>
                <a:cs typeface="Times New Roman"/>
              </a:rPr>
              <a:t> of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components</a:t>
            </a:r>
            <a:endParaRPr lang="tr-TR" sz="3200">
              <a:latin typeface="Times New Roman"/>
              <a:cs typeface="Times New Roman"/>
            </a:endParaRP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73EE32DA-40D9-54E9-7D8D-B6C5FCC29E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315983"/>
              </p:ext>
            </p:extLst>
          </p:nvPr>
        </p:nvGraphicFramePr>
        <p:xfrm>
          <a:off x="1143000" y="2057400"/>
          <a:ext cx="9872661" cy="312229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78154">
                  <a:extLst>
                    <a:ext uri="{9D8B030D-6E8A-4147-A177-3AD203B41FA5}">
                      <a16:colId xmlns:a16="http://schemas.microsoft.com/office/drawing/2014/main" val="1394861465"/>
                    </a:ext>
                  </a:extLst>
                </a:gridCol>
                <a:gridCol w="1941623">
                  <a:extLst>
                    <a:ext uri="{9D8B030D-6E8A-4147-A177-3AD203B41FA5}">
                      <a16:colId xmlns:a16="http://schemas.microsoft.com/office/drawing/2014/main" val="218346722"/>
                    </a:ext>
                  </a:extLst>
                </a:gridCol>
                <a:gridCol w="1645443">
                  <a:extLst>
                    <a:ext uri="{9D8B030D-6E8A-4147-A177-3AD203B41FA5}">
                      <a16:colId xmlns:a16="http://schemas.microsoft.com/office/drawing/2014/main" val="1930257604"/>
                    </a:ext>
                  </a:extLst>
                </a:gridCol>
                <a:gridCol w="2007441">
                  <a:extLst>
                    <a:ext uri="{9D8B030D-6E8A-4147-A177-3AD203B41FA5}">
                      <a16:colId xmlns:a16="http://schemas.microsoft.com/office/drawing/2014/main" val="266829364"/>
                    </a:ext>
                  </a:extLst>
                </a:gridCol>
              </a:tblGrid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Variable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Statistic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p-</a:t>
                      </a:r>
                      <a:r>
                        <a:rPr lang="tr-TR" sz="1800" b="1" i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value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1" i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Normality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45946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symboling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6,979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&lt;0.001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918173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price_transformed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0,0081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40659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horsepower_transformed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0,2149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0,8467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09004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bore_transformed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0,4497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0,2739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367379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body_style_dummy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13,5045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&lt;0.001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29467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highway_transformed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0,9413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0,0168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4766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normal_cw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1,0729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124277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peakrpm_transformed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1,5569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5e-04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00109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stroke_transformed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0,5502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662973"/>
                  </a:ext>
                </a:extLst>
              </a:tr>
              <a:tr h="281553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num_of_doors_dummy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37,5167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&lt;0.001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900777"/>
                  </a:ext>
                </a:extLst>
              </a:tr>
            </a:tbl>
          </a:graphicData>
        </a:graphic>
      </p:graphicFrame>
      <p:sp>
        <p:nvSpPr>
          <p:cNvPr id="6" name="Metin kutusu 5">
            <a:extLst>
              <a:ext uri="{FF2B5EF4-FFF2-40B4-BE49-F238E27FC236}">
                <a16:creationId xmlns:a16="http://schemas.microsoft.com/office/drawing/2014/main" id="{75723265-D8E4-BC4C-FB10-0FC46B803E84}"/>
              </a:ext>
            </a:extLst>
          </p:cNvPr>
          <p:cNvSpPr txBox="1"/>
          <p:nvPr/>
        </p:nvSpPr>
        <p:spPr>
          <a:xfrm>
            <a:off x="1145747" y="5615890"/>
            <a:ext cx="85284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Results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are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obtained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according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to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the</a:t>
            </a:r>
            <a:r>
              <a:rPr lang="tr-TR" sz="2000">
                <a:latin typeface="Times New Roman"/>
                <a:cs typeface="Times New Roman"/>
              </a:rPr>
              <a:t> Anderson-</a:t>
            </a:r>
            <a:r>
              <a:rPr lang="tr-TR" sz="2000" err="1">
                <a:latin typeface="Times New Roman"/>
                <a:cs typeface="Times New Roman"/>
              </a:rPr>
              <a:t>Darling</a:t>
            </a:r>
            <a:r>
              <a:rPr lang="tr-TR" sz="2000">
                <a:latin typeface="Times New Roman"/>
                <a:cs typeface="Times New Roman"/>
              </a:rPr>
              <a:t> test.</a:t>
            </a:r>
          </a:p>
        </p:txBody>
      </p:sp>
    </p:spTree>
    <p:extLst>
      <p:ext uri="{BB962C8B-B14F-4D97-AF65-F5344CB8AC3E}">
        <p14:creationId xmlns:p14="http://schemas.microsoft.com/office/powerpoint/2010/main" val="3518493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910D50-ED0D-4E9B-A15F-B6006A8AB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D1765-A4E8-49B1-A47D-BB648967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7CF7B8-8D2F-4D78-94AF-BB03AFCBB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301C2-0D17-454C-902E-AC004E872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C78E39-B080-4066-8AE8-77101888B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19049247-1327-9917-C068-D9465496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675" y="4906360"/>
            <a:ext cx="9966960" cy="14473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Principal Component Analysis</a:t>
            </a:r>
            <a:endParaRPr lang="tr-TR" sz="4000">
              <a:solidFill>
                <a:schemeClr val="accent1">
                  <a:lumMod val="76000"/>
                </a:schemeClr>
              </a:solidFill>
              <a:latin typeface="Times New Roman"/>
              <a:cs typeface="Times New Roman"/>
            </a:endParaRPr>
          </a:p>
          <a:p>
            <a:pPr algn="ctr">
              <a:lnSpc>
                <a:spcPct val="85000"/>
              </a:lnSpc>
            </a:pPr>
            <a:endParaRPr lang="en-US" sz="6600" b="1" cap="all"/>
          </a:p>
        </p:txBody>
      </p:sp>
      <p:pic>
        <p:nvPicPr>
          <p:cNvPr id="4" name="İçerik Yer Tutucusu 3" descr="metin, el yazısı, yazı tipi, meneviş mavisi içeren bir resim&#10;&#10;Açıklama otomatik olarak oluşturuldu">
            <a:extLst>
              <a:ext uri="{FF2B5EF4-FFF2-40B4-BE49-F238E27FC236}">
                <a16:creationId xmlns:a16="http://schemas.microsoft.com/office/drawing/2014/main" id="{31421ABB-16A6-7B8F-407A-7A7D966F8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47" y="543861"/>
            <a:ext cx="7385745" cy="3742993"/>
          </a:xfrm>
          <a:prstGeom prst="rect">
            <a:avLst/>
          </a:prstGeom>
        </p:spPr>
      </p:pic>
      <p:pic>
        <p:nvPicPr>
          <p:cNvPr id="5" name="Resim 4" descr="metin, ekran görüntüsü, kalıp, desen, düzen, kare içeren bir resim&#10;&#10;Açıklama otomatik olarak oluşturuldu">
            <a:extLst>
              <a:ext uri="{FF2B5EF4-FFF2-40B4-BE49-F238E27FC236}">
                <a16:creationId xmlns:a16="http://schemas.microsoft.com/office/drawing/2014/main" id="{4A2B0F67-DA3E-D248-6DF9-DD45BBA7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767" y="546798"/>
            <a:ext cx="4254968" cy="373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48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2">
            <a:extLst>
              <a:ext uri="{FF2B5EF4-FFF2-40B4-BE49-F238E27FC236}">
                <a16:creationId xmlns:a16="http://schemas.microsoft.com/office/drawing/2014/main" id="{A6A94773-96F1-4C62-8310-78DDCA47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6DFF2D9C-6954-4075-B9C8-2D0AEF91F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6">
            <a:extLst>
              <a:ext uri="{FF2B5EF4-FFF2-40B4-BE49-F238E27FC236}">
                <a16:creationId xmlns:a16="http://schemas.microsoft.com/office/drawing/2014/main" id="{F266CF0C-27EE-4DBE-8A1C-20F2ABEFA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8">
            <a:extLst>
              <a:ext uri="{FF2B5EF4-FFF2-40B4-BE49-F238E27FC236}">
                <a16:creationId xmlns:a16="http://schemas.microsoft.com/office/drawing/2014/main" id="{2BC2247E-6363-426C-BA51-5858664AE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A4E61330-2BC0-4535-8339-E3D78C21F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304F6E35-BEE8-B0F6-36B9-DFA0806A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PCA</a:t>
            </a:r>
          </a:p>
        </p:txBody>
      </p:sp>
      <p:pic>
        <p:nvPicPr>
          <p:cNvPr id="4" name="İçerik Yer Tutucusu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B7E8959A-FFB6-5C81-733B-9320E6F53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02" y="242620"/>
            <a:ext cx="11735776" cy="1587251"/>
          </a:xfrm>
          <a:prstGeom prst="rect">
            <a:avLst/>
          </a:prstGeom>
        </p:spPr>
      </p:pic>
      <p:pic>
        <p:nvPicPr>
          <p:cNvPr id="5" name="Resim 4" descr="metin, diyagram, öykü gelişim çizgisi&#10;&#10;Açıklama otomatik olarak oluşturuldu">
            <a:extLst>
              <a:ext uri="{FF2B5EF4-FFF2-40B4-BE49-F238E27FC236}">
                <a16:creationId xmlns:a16="http://schemas.microsoft.com/office/drawing/2014/main" id="{07ADA828-55F3-C4D9-ADDB-34403470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68" y="1847968"/>
            <a:ext cx="4063991" cy="3475846"/>
          </a:xfrm>
          <a:prstGeom prst="rect">
            <a:avLst/>
          </a:prstGeom>
        </p:spPr>
      </p:pic>
      <p:pic>
        <p:nvPicPr>
          <p:cNvPr id="6" name="Resim 5" descr="metin, ekran görüntüsü, diyagram, sayı, numara içeren bir resim&#10;&#10;Açıklama otomatik olarak oluşturuldu">
            <a:extLst>
              <a:ext uri="{FF2B5EF4-FFF2-40B4-BE49-F238E27FC236}">
                <a16:creationId xmlns:a16="http://schemas.microsoft.com/office/drawing/2014/main" id="{12E32E62-C8D1-88F5-4504-E2426342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207" y="1825773"/>
            <a:ext cx="4004807" cy="34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63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910D50-ED0D-4E9B-A15F-B6006A8AB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BD1765-A4E8-49B1-A47D-BB648967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7CF7B8-8D2F-4D78-94AF-BB03AFCBB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301C2-0D17-454C-902E-AC004E872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C78E39-B080-4066-8AE8-77101888B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6AFF488E-FAE1-5968-C4EF-2B3C8134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086970"/>
            <a:ext cx="9966960" cy="14473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200" cap="all">
                <a:latin typeface="Times New Roman"/>
                <a:cs typeface="Times New Roman"/>
              </a:rPr>
              <a:t>Interpretation of  PCA Components</a:t>
            </a:r>
            <a:r>
              <a:rPr lang="en-US" sz="3200" b="1" cap="all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4" name="İçerik Yer Tutucusu 3" descr="metin, diyagram, harita, daire içeren bir resim&#10;&#10;Açıklama otomatik olarak oluşturuldu">
            <a:extLst>
              <a:ext uri="{FF2B5EF4-FFF2-40B4-BE49-F238E27FC236}">
                <a16:creationId xmlns:a16="http://schemas.microsoft.com/office/drawing/2014/main" id="{51138D32-FE57-4A9C-ECDF-7E5B40ED2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38" y="399203"/>
            <a:ext cx="4224391" cy="3593322"/>
          </a:xfrm>
          <a:prstGeom prst="rect">
            <a:avLst/>
          </a:prstGeom>
        </p:spPr>
      </p:pic>
      <p:pic>
        <p:nvPicPr>
          <p:cNvPr id="6" name="Resim 5" descr="metin, çizgi, diyagra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12B3126-9C62-F775-A5FC-04B69A1C9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23" y="237617"/>
            <a:ext cx="7472039" cy="38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2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13FD81-F7C7-AA02-2EA9-35B5BB79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9" y="360947"/>
            <a:ext cx="9875520" cy="1356360"/>
          </a:xfrm>
        </p:spPr>
        <p:txBody>
          <a:bodyPr/>
          <a:lstStyle/>
          <a:p>
            <a:r>
              <a:rPr lang="tr-TR" sz="3200">
                <a:latin typeface="Times New Roman"/>
                <a:cs typeface="Times New Roman"/>
              </a:rPr>
              <a:t>                               PCA </a:t>
            </a:r>
            <a:r>
              <a:rPr lang="tr-TR" sz="3200" err="1">
                <a:latin typeface="Times New Roman"/>
                <a:cs typeface="Times New Roman"/>
              </a:rPr>
              <a:t>Regression</a:t>
            </a:r>
            <a:endParaRPr lang="tr-TR" sz="3200">
              <a:latin typeface="Times New Roman"/>
              <a:cs typeface="Times New Roman"/>
            </a:endParaRPr>
          </a:p>
        </p:txBody>
      </p:sp>
      <p:pic>
        <p:nvPicPr>
          <p:cNvPr id="4" name="İçerik Yer Tutucusu 3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0AFA1F49-2936-AF33-099D-D91CD819F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3831" y="1423736"/>
            <a:ext cx="4561394" cy="5073315"/>
          </a:xfrm>
        </p:spPr>
      </p:pic>
      <p:pic>
        <p:nvPicPr>
          <p:cNvPr id="5" name="Resim 4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4EC42421-7B0B-2488-0E50-972488FB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7" y="1426742"/>
            <a:ext cx="4548940" cy="50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59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6A94773-96F1-4C62-8310-78DDCA47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FF2D9C-6954-4075-B9C8-2D0AEF91F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66CF0C-27EE-4DBE-8A1C-20F2ABEFA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BC2247E-6363-426C-BA51-5858664AE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E61330-2BC0-4535-8339-E3D78C21F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F961BE40-9EC4-6B19-61BB-2EAAA3D7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834897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cap="all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Factor Analysis</a:t>
            </a:r>
          </a:p>
          <a:p>
            <a:pPr algn="ctr">
              <a:lnSpc>
                <a:spcPct val="85000"/>
              </a:lnSpc>
            </a:pPr>
            <a:endParaRPr lang="en-US" sz="6600" b="1" cap="all"/>
          </a:p>
        </p:txBody>
      </p:sp>
      <p:pic>
        <p:nvPicPr>
          <p:cNvPr id="4" name="İçerik Yer Tutucusu 3" descr="metin, elektronik donanım, ekran görüntüs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62DA8EF8-3F5B-5264-42EC-FD2463489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02" y="2227121"/>
            <a:ext cx="6682901" cy="2256834"/>
          </a:xfrm>
          <a:prstGeom prst="rect">
            <a:avLst/>
          </a:prstGeom>
        </p:spPr>
      </p:pic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C5F90BB6-EEFE-81EC-3448-94AE2AB39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9" y="242229"/>
            <a:ext cx="2797187" cy="1974765"/>
          </a:xfrm>
          <a:prstGeom prst="rect">
            <a:avLst/>
          </a:prstGeom>
        </p:spPr>
      </p:pic>
      <p:pic>
        <p:nvPicPr>
          <p:cNvPr id="6" name="Resim 5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1F1FD413-22EA-7659-173D-D779E8431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256" y="257385"/>
            <a:ext cx="4951758" cy="42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1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6A94773-96F1-4C62-8310-78DDCA47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FF2D9C-6954-4075-B9C8-2D0AEF91F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66CF0C-27EE-4DBE-8A1C-20F2ABEFA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D15DA56-BD76-4096-BB05-215D6F4C7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71944A-6603-4778-90EE-C4C08044C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F961BE40-9EC4-6B19-61BB-2EAAA3D74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200" cap="all" err="1">
                <a:latin typeface="Times New Roman"/>
                <a:cs typeface="Times New Roman"/>
              </a:rPr>
              <a:t>Interpretatıon</a:t>
            </a:r>
            <a:r>
              <a:rPr lang="en-US" sz="3200" cap="all">
                <a:latin typeface="Times New Roman"/>
                <a:cs typeface="Times New Roman"/>
              </a:rPr>
              <a:t> of factor </a:t>
            </a:r>
            <a:r>
              <a:rPr lang="en-US" sz="3200" cap="all" err="1">
                <a:latin typeface="Times New Roman"/>
                <a:cs typeface="Times New Roman"/>
              </a:rPr>
              <a:t>analysıs</a:t>
            </a:r>
            <a:endParaRPr lang="en-US" sz="3200" cap="all">
              <a:latin typeface="Times New Roman"/>
              <a:cs typeface="Times New Roman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60ED7A-2673-482F-B697-2883845FE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" y="583660"/>
            <a:ext cx="3429383" cy="3311684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Resim 12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436FC856-6C83-991C-25FA-6E96C083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97" y="602183"/>
            <a:ext cx="2746361" cy="3298701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7023E872-449F-EF2D-1E51-81048F7B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68" y="925799"/>
            <a:ext cx="3256205" cy="276376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8AD4B3C-043F-4F6F-8DDB-4A7004F2C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048" y="583660"/>
            <a:ext cx="3429383" cy="3311684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Resim 18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7FD5E274-91DB-23DA-F700-14860AE95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303" y="1713814"/>
            <a:ext cx="3232142" cy="97918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9018634-5A49-4E2E-8422-B721A1AD3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672" y="583660"/>
            <a:ext cx="3429383" cy="3311684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936234-83C0-471B-A154-33CA7B45B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40031"/>
            <a:ext cx="11724640" cy="63779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691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15BDE7-4398-651A-6EF4-E33EF539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783" y="609600"/>
            <a:ext cx="6693061" cy="1356360"/>
          </a:xfrm>
        </p:spPr>
        <p:txBody>
          <a:bodyPr>
            <a:normAutofit/>
          </a:bodyPr>
          <a:lstStyle/>
          <a:p>
            <a:r>
              <a:rPr lang="tr-TR" b="1"/>
              <a:t>          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Data</a:t>
            </a:r>
            <a:r>
              <a:rPr lang="tr-TR" sz="4000" b="1">
                <a:latin typeface="Times New Roman"/>
                <a:cs typeface="Times New Roman"/>
              </a:rPr>
              <a:t> </a:t>
            </a:r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Description</a:t>
            </a:r>
            <a:endParaRPr lang="tr-TR" sz="4000" b="1">
              <a:solidFill>
                <a:schemeClr val="accent1">
                  <a:lumMod val="76000"/>
                </a:schemeClr>
              </a:solidFill>
              <a:latin typeface="Times New Roman"/>
              <a:ea typeface="+mj-lt"/>
              <a:cs typeface="+mj-lt"/>
            </a:endParaRPr>
          </a:p>
        </p:txBody>
      </p:sp>
      <p:pic>
        <p:nvPicPr>
          <p:cNvPr id="5" name="Resim 4" descr="metin, sayı, numara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F61251D-5499-7652-EC23-4C927035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80" y="1971859"/>
            <a:ext cx="6146400" cy="4305116"/>
          </a:xfrm>
          <a:prstGeom prst="rect">
            <a:avLst/>
          </a:prstGeom>
        </p:spPr>
      </p:pic>
      <p:pic>
        <p:nvPicPr>
          <p:cNvPr id="7" name="Resim 6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0738D184-9B91-44A1-79FA-37C33469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29" y="221941"/>
            <a:ext cx="4135342" cy="63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28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4B1DD6-91CB-D64A-06F4-50597BA2F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980" y="360947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tr-TR" sz="3200">
                <a:latin typeface="Times New Roman"/>
                <a:cs typeface="Times New Roman"/>
              </a:rPr>
              <a:t>FACTOR ANALYSIS REGRESSION</a:t>
            </a:r>
            <a:endParaRPr lang="tr-TR"/>
          </a:p>
        </p:txBody>
      </p:sp>
      <p:pic>
        <p:nvPicPr>
          <p:cNvPr id="6" name="Resim 5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A3452F4E-BA75-0CA7-0F72-845722430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31" y="1719012"/>
            <a:ext cx="4244139" cy="4446671"/>
          </a:xfrm>
          <a:prstGeom prst="rect">
            <a:avLst/>
          </a:prstGeom>
        </p:spPr>
      </p:pic>
      <p:pic>
        <p:nvPicPr>
          <p:cNvPr id="10" name="Resim 9" descr="metin, ekran görüntüsü, sayı, numara, yazı tipi içeren bir resim&#10;&#10;Açıklama otomatik olarak oluşturuldu">
            <a:extLst>
              <a:ext uri="{FF2B5EF4-FFF2-40B4-BE49-F238E27FC236}">
                <a16:creationId xmlns:a16="http://schemas.microsoft.com/office/drawing/2014/main" id="{9469AD62-8746-0179-3C3D-BBB1874D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005" y="1694949"/>
            <a:ext cx="4468728" cy="46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13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57CD48-1B40-BB6C-9BF3-8F3CFF5C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Comparison</a:t>
            </a:r>
            <a:r>
              <a:rPr lang="tr-TR" sz="3200">
                <a:latin typeface="Times New Roman"/>
                <a:cs typeface="Times New Roman"/>
              </a:rPr>
              <a:t> of PCA </a:t>
            </a:r>
            <a:r>
              <a:rPr lang="tr-TR" sz="3200" err="1">
                <a:latin typeface="Times New Roman"/>
                <a:cs typeface="Times New Roman"/>
              </a:rPr>
              <a:t>and</a:t>
            </a:r>
            <a:r>
              <a:rPr lang="tr-TR" sz="3200">
                <a:latin typeface="Times New Roman"/>
                <a:cs typeface="Times New Roman"/>
              </a:rPr>
              <a:t> FA </a:t>
            </a:r>
            <a:r>
              <a:rPr lang="tr-TR" sz="3200" err="1">
                <a:latin typeface="Times New Roman"/>
                <a:cs typeface="Times New Roman"/>
              </a:rPr>
              <a:t>Regression</a:t>
            </a:r>
            <a:endParaRPr lang="tr-TR" sz="3200">
              <a:latin typeface="Times New Roman"/>
              <a:cs typeface="Times New Roman"/>
            </a:endParaRPr>
          </a:p>
        </p:txBody>
      </p:sp>
      <p:pic>
        <p:nvPicPr>
          <p:cNvPr id="4" name="İçerik Yer Tutucusu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C614A72D-F3ED-14EF-B67A-66DE4D1DC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453" y="2534370"/>
            <a:ext cx="10306007" cy="2041919"/>
          </a:xfrm>
        </p:spPr>
      </p:pic>
    </p:spTree>
    <p:extLst>
      <p:ext uri="{BB962C8B-B14F-4D97-AF65-F5344CB8AC3E}">
        <p14:creationId xmlns:p14="http://schemas.microsoft.com/office/powerpoint/2010/main" val="1527608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159997-CFE6-7AA5-013D-35081B2E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Linear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Discrimination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Analysis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0E1A75-49F7-2FE9-187F-BA6FA8E02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tr-TR" sz="2400">
                <a:latin typeface="Times New Roman"/>
                <a:cs typeface="Times New Roman"/>
              </a:rPr>
              <a:t>Is it </a:t>
            </a:r>
            <a:r>
              <a:rPr lang="tr-TR" sz="2400" err="1">
                <a:latin typeface="Times New Roman"/>
                <a:cs typeface="Times New Roman"/>
              </a:rPr>
              <a:t>possible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to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find</a:t>
            </a:r>
            <a:r>
              <a:rPr lang="tr-TR" sz="2400">
                <a:latin typeface="Times New Roman"/>
                <a:cs typeface="Times New Roman"/>
              </a:rPr>
              <a:t> a </a:t>
            </a:r>
            <a:r>
              <a:rPr lang="tr-TR" sz="2400" err="1">
                <a:latin typeface="Times New Roman"/>
                <a:cs typeface="Times New Roman"/>
              </a:rPr>
              <a:t>discrimination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function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based</a:t>
            </a:r>
            <a:r>
              <a:rPr lang="tr-TR" sz="2400">
                <a:latin typeface="Times New Roman"/>
                <a:cs typeface="Times New Roman"/>
              </a:rPr>
              <a:t> on </a:t>
            </a:r>
            <a:r>
              <a:rPr lang="tr-TR" sz="2400" err="1">
                <a:latin typeface="Times New Roman"/>
                <a:cs typeface="Times New Roman"/>
              </a:rPr>
              <a:t>both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categorical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and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numerical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features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to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accurately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classify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automobiles</a:t>
            </a:r>
            <a:r>
              <a:rPr lang="tr-TR" sz="2400">
                <a:latin typeface="Times New Roman"/>
                <a:cs typeface="Times New Roman"/>
              </a:rPr>
              <a:t> as </a:t>
            </a:r>
            <a:r>
              <a:rPr lang="tr-TR" sz="2400" err="1">
                <a:latin typeface="Times New Roman"/>
                <a:cs typeface="Times New Roman"/>
              </a:rPr>
              <a:t>risky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or</a:t>
            </a:r>
            <a:r>
              <a:rPr lang="tr-TR" sz="2400">
                <a:latin typeface="Times New Roman"/>
                <a:cs typeface="Times New Roman"/>
              </a:rPr>
              <a:t> </a:t>
            </a:r>
            <a:r>
              <a:rPr lang="tr-TR" sz="2400" err="1">
                <a:latin typeface="Times New Roman"/>
                <a:cs typeface="Times New Roman"/>
              </a:rPr>
              <a:t>safe</a:t>
            </a:r>
            <a:r>
              <a:rPr lang="tr-TR" sz="2400"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7913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D3474C-C4A5-CDF6-8287-407C24DA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Summary</a:t>
            </a:r>
            <a:r>
              <a:rPr lang="tr-TR" sz="3200">
                <a:latin typeface="Times New Roman"/>
                <a:cs typeface="Times New Roman"/>
              </a:rPr>
              <a:t> of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data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LDA</a:t>
            </a:r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D65DE60A-F224-A516-B436-00474B5AD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305584"/>
              </p:ext>
            </p:extLst>
          </p:nvPr>
        </p:nvGraphicFramePr>
        <p:xfrm>
          <a:off x="1144627" y="1965198"/>
          <a:ext cx="10455267" cy="40868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07608">
                  <a:extLst>
                    <a:ext uri="{9D8B030D-6E8A-4147-A177-3AD203B41FA5}">
                      <a16:colId xmlns:a16="http://schemas.microsoft.com/office/drawing/2014/main" val="3699672197"/>
                    </a:ext>
                  </a:extLst>
                </a:gridCol>
                <a:gridCol w="7247659">
                  <a:extLst>
                    <a:ext uri="{9D8B030D-6E8A-4147-A177-3AD203B41FA5}">
                      <a16:colId xmlns:a16="http://schemas.microsoft.com/office/drawing/2014/main" val="3699606023"/>
                    </a:ext>
                  </a:extLst>
                </a:gridCol>
              </a:tblGrid>
              <a:tr h="314371">
                <a:tc>
                  <a:txBody>
                    <a:bodyPr/>
                    <a:lstStyle/>
                    <a:p>
                      <a:pPr algn="ctr" fontAlgn="t"/>
                      <a:r>
                        <a:rPr lang="tr-TR" sz="1800" b="1" i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Variables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r-TR" sz="1800" b="1" i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306915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risk_category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Factor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with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2 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levels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: '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risky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 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and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'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safe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280022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price_transformed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numeric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51467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horsepower_transformed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numeric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30599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bore_transformed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numeric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01049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highway_transformed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numeric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1285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peakrpm_transformed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numeric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05004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normal_cw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numeric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875733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stroke_transformed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numeric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339681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normal_engine_size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numeric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76415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compression_transformed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numeric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532886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aspiration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Factor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with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2 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levels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: '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std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 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and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'turbo'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528776"/>
                  </a:ext>
                </a:extLst>
              </a:tr>
              <a:tr h="314371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Factor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with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5 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levels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: '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convertible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', '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hatchback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', 'sedan', '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wagon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', '</a:t>
                      </a:r>
                      <a:r>
                        <a:rPr lang="tr-TR" sz="18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others</a:t>
                      </a:r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2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908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D2BAFA-2F98-4CCB-8C7D-FC56A895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Comparison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plot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between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groups</a:t>
            </a:r>
            <a:endParaRPr lang="tr-TR" sz="3200">
              <a:latin typeface="Times New Roman"/>
              <a:cs typeface="Times New Roman"/>
            </a:endParaRPr>
          </a:p>
        </p:txBody>
      </p:sp>
      <p:pic>
        <p:nvPicPr>
          <p:cNvPr id="4" name="İçerik Yer Tutucusu 3" descr="metin, siyah beyaz, kalıp, desen, düzen, çapraz bulmaca içeren bir resim&#10;&#10;Açıklama otomatik olarak oluşturuldu">
            <a:extLst>
              <a:ext uri="{FF2B5EF4-FFF2-40B4-BE49-F238E27FC236}">
                <a16:creationId xmlns:a16="http://schemas.microsoft.com/office/drawing/2014/main" id="{6234B328-3B93-3CFA-B1E2-722F28A0D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162" y="2150514"/>
            <a:ext cx="7504545" cy="3702280"/>
          </a:xfrm>
        </p:spPr>
      </p:pic>
    </p:spTree>
    <p:extLst>
      <p:ext uri="{BB962C8B-B14F-4D97-AF65-F5344CB8AC3E}">
        <p14:creationId xmlns:p14="http://schemas.microsoft.com/office/powerpoint/2010/main" val="2681437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D1CD74-79E1-CD6E-D18F-F5C3EC6D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Comparison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plot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groups</a:t>
            </a:r>
            <a:r>
              <a:rPr lang="tr-TR" sz="3200">
                <a:latin typeface="Times New Roman"/>
                <a:cs typeface="Times New Roman"/>
              </a:rPr>
              <a:t> as </a:t>
            </a:r>
            <a:r>
              <a:rPr lang="tr-TR" sz="3200" err="1">
                <a:latin typeface="Times New Roman"/>
                <a:cs typeface="Times New Roman"/>
              </a:rPr>
              <a:t>specified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risky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and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safe</a:t>
            </a:r>
            <a:endParaRPr lang="tr-TR" sz="3200">
              <a:latin typeface="Times New Roman"/>
              <a:cs typeface="Times New Roman"/>
            </a:endParaRPr>
          </a:p>
        </p:txBody>
      </p:sp>
      <p:pic>
        <p:nvPicPr>
          <p:cNvPr id="4" name="İçerik Yer Tutucusu 3" descr="metin, ekran görüntüsü, kalıp, desen, düzen, yazı tipi içeren bir resim&#10;&#10;Açıklama otomatik olarak oluşturuldu">
            <a:extLst>
              <a:ext uri="{FF2B5EF4-FFF2-40B4-BE49-F238E27FC236}">
                <a16:creationId xmlns:a16="http://schemas.microsoft.com/office/drawing/2014/main" id="{B08E646F-4C76-EE1D-D6D8-5791F333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708" y="2138969"/>
            <a:ext cx="8231908" cy="4106371"/>
          </a:xfrm>
        </p:spPr>
      </p:pic>
    </p:spTree>
    <p:extLst>
      <p:ext uri="{BB962C8B-B14F-4D97-AF65-F5344CB8AC3E}">
        <p14:creationId xmlns:p14="http://schemas.microsoft.com/office/powerpoint/2010/main" val="821462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E376A8-E349-CB8D-4CAA-5C7846AD2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Linear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discriminants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obtained</a:t>
            </a:r>
            <a:endParaRPr lang="tr-TR" sz="3200">
              <a:latin typeface="Times New Roman"/>
              <a:cs typeface="Times New Roman"/>
            </a:endParaRPr>
          </a:p>
        </p:txBody>
      </p:sp>
      <p:pic>
        <p:nvPicPr>
          <p:cNvPr id="4" name="İçerik Yer Tutucusu 3" descr="diyagram, çizgi, öykü gelişim çizgisi&#10;&#10;Açıklama otomatik olarak oluşturuldu">
            <a:extLst>
              <a:ext uri="{FF2B5EF4-FFF2-40B4-BE49-F238E27FC236}">
                <a16:creationId xmlns:a16="http://schemas.microsoft.com/office/drawing/2014/main" id="{9E5C3534-5BE9-B64A-7FD0-C83D3DEA8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642" y="2019300"/>
            <a:ext cx="5797587" cy="4114800"/>
          </a:xfrm>
        </p:spPr>
      </p:pic>
    </p:spTree>
    <p:extLst>
      <p:ext uri="{BB962C8B-B14F-4D97-AF65-F5344CB8AC3E}">
        <p14:creationId xmlns:p14="http://schemas.microsoft.com/office/powerpoint/2010/main" val="2609234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E49A2F-789C-FB44-6D73-1AB68BD1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Summary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 LDA model</a:t>
            </a: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23D32292-F5EA-66E2-6B64-725012B8A0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451732"/>
              </p:ext>
            </p:extLst>
          </p:nvPr>
        </p:nvGraphicFramePr>
        <p:xfrm>
          <a:off x="1143000" y="2461491"/>
          <a:ext cx="3066700" cy="19403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02669">
                  <a:extLst>
                    <a:ext uri="{9D8B030D-6E8A-4147-A177-3AD203B41FA5}">
                      <a16:colId xmlns:a16="http://schemas.microsoft.com/office/drawing/2014/main" val="96612696"/>
                    </a:ext>
                  </a:extLst>
                </a:gridCol>
                <a:gridCol w="1764031">
                  <a:extLst>
                    <a:ext uri="{9D8B030D-6E8A-4147-A177-3AD203B41FA5}">
                      <a16:colId xmlns:a16="http://schemas.microsoft.com/office/drawing/2014/main" val="2992028"/>
                    </a:ext>
                  </a:extLst>
                </a:gridCol>
              </a:tblGrid>
              <a:tr h="646781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Group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Probability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35981"/>
                  </a:ext>
                </a:extLst>
              </a:tr>
              <a:tr h="646781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risky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0,577381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283154"/>
                  </a:ext>
                </a:extLst>
              </a:tr>
              <a:tr h="646781"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safe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0,422619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494415"/>
                  </a:ext>
                </a:extLst>
              </a:tr>
            </a:tbl>
          </a:graphicData>
        </a:graphic>
      </p:graphicFrame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45A49253-C59B-3986-EE36-19854B5BA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102649"/>
              </p:ext>
            </p:extLst>
          </p:nvPr>
        </p:nvGraphicFramePr>
        <p:xfrm>
          <a:off x="5652508" y="1964268"/>
          <a:ext cx="5134849" cy="31146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8511">
                  <a:extLst>
                    <a:ext uri="{9D8B030D-6E8A-4147-A177-3AD203B41FA5}">
                      <a16:colId xmlns:a16="http://schemas.microsoft.com/office/drawing/2014/main" val="110541633"/>
                    </a:ext>
                  </a:extLst>
                </a:gridCol>
                <a:gridCol w="1688169">
                  <a:extLst>
                    <a:ext uri="{9D8B030D-6E8A-4147-A177-3AD203B41FA5}">
                      <a16:colId xmlns:a16="http://schemas.microsoft.com/office/drawing/2014/main" val="3220384324"/>
                    </a:ext>
                  </a:extLst>
                </a:gridCol>
                <a:gridCol w="1688169">
                  <a:extLst>
                    <a:ext uri="{9D8B030D-6E8A-4147-A177-3AD203B41FA5}">
                      <a16:colId xmlns:a16="http://schemas.microsoft.com/office/drawing/2014/main" val="189594980"/>
                    </a:ext>
                  </a:extLst>
                </a:gridCol>
              </a:tblGrid>
              <a:tr h="181840">
                <a:tc>
                  <a:txBody>
                    <a:bodyPr/>
                    <a:lstStyle/>
                    <a:p>
                      <a:pPr lvl="0" algn="ctr" fontAlgn="t">
                        <a:buNone/>
                      </a:pPr>
                      <a:r>
                        <a:rPr lang="tr-TR" sz="1300" b="1" i="0" u="none" strike="noStrike" err="1">
                          <a:solidFill>
                            <a:srgbClr val="FFFFFF"/>
                          </a:solidFill>
                          <a:latin typeface="Times New Roman"/>
                        </a:rPr>
                        <a:t>Feature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latin typeface="Times New Roman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r-TR" sz="1300" b="1" i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Risky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r-TR" sz="1300" b="1" i="0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Safe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669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price_transformed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-0,2475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0,412981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98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horsepower_transformed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-0,08288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0,160474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37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bore_transformed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-0,24801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0,375373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8886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highway_transformed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0,149041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-0,24873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5133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peakrpm_transformed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0,261472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-0,36847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6190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normal_cw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-0,30801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0,510971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2207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stroke_transformed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-0,00049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0,015342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649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normal_engine_size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-0,24135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0,385616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9147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compression_transformed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0,029499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0,02945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8063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aspirationturbo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0,154639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0,267606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6179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body_stylehardtop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0,051546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0,014085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325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body_stylehatchback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0,546392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0,112676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8509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body_stylesedan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0,340206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0,633803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0071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body_stylewagon</a:t>
                      </a:r>
                    </a:p>
                  </a:txBody>
                  <a:tcPr marL="9525" marR="9525" marT="9525" marB="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0,020619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0,239437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005686"/>
                  </a:ext>
                </a:extLst>
              </a:tr>
            </a:tbl>
          </a:graphicData>
        </a:graphic>
      </p:graphicFrame>
      <p:sp>
        <p:nvSpPr>
          <p:cNvPr id="8" name="Metin kutusu 7">
            <a:extLst>
              <a:ext uri="{FF2B5EF4-FFF2-40B4-BE49-F238E27FC236}">
                <a16:creationId xmlns:a16="http://schemas.microsoft.com/office/drawing/2014/main" id="{6B6EA528-2650-4A16-4D99-F1C83DC55E18}"/>
              </a:ext>
            </a:extLst>
          </p:cNvPr>
          <p:cNvSpPr txBox="1"/>
          <p:nvPr/>
        </p:nvSpPr>
        <p:spPr>
          <a:xfrm>
            <a:off x="1699904" y="4622275"/>
            <a:ext cx="2214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Prior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Probabilities</a:t>
            </a:r>
            <a:endParaRPr lang="tr-TR" sz="2000">
              <a:latin typeface="Times New Roman"/>
              <a:cs typeface="Times New Roman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8307F667-26DD-176B-64C2-6ECC7E30CD08}"/>
              </a:ext>
            </a:extLst>
          </p:cNvPr>
          <p:cNvSpPr txBox="1"/>
          <p:nvPr/>
        </p:nvSpPr>
        <p:spPr>
          <a:xfrm>
            <a:off x="7297173" y="5238087"/>
            <a:ext cx="22143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Group</a:t>
            </a:r>
            <a:r>
              <a:rPr lang="tr-TR" sz="2000">
                <a:latin typeface="Times New Roman"/>
                <a:cs typeface="Times New Roman"/>
              </a:rPr>
              <a:t> </a:t>
            </a:r>
            <a:r>
              <a:rPr lang="tr-TR" sz="2000" err="1">
                <a:latin typeface="Times New Roman"/>
                <a:cs typeface="Times New Roman"/>
              </a:rPr>
              <a:t>Means</a:t>
            </a:r>
            <a:endParaRPr lang="tr-TR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808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D1E8ED-3FC1-7269-B9A5-44E34600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Summary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 LDA model</a:t>
            </a: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E69807E7-6529-3C24-719B-18FA7E1AF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697954"/>
              </p:ext>
            </p:extLst>
          </p:nvPr>
        </p:nvGraphicFramePr>
        <p:xfrm>
          <a:off x="4148070" y="1965036"/>
          <a:ext cx="4366171" cy="34492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27638">
                  <a:extLst>
                    <a:ext uri="{9D8B030D-6E8A-4147-A177-3AD203B41FA5}">
                      <a16:colId xmlns:a16="http://schemas.microsoft.com/office/drawing/2014/main" val="2737532048"/>
                    </a:ext>
                  </a:extLst>
                </a:gridCol>
                <a:gridCol w="2138533">
                  <a:extLst>
                    <a:ext uri="{9D8B030D-6E8A-4147-A177-3AD203B41FA5}">
                      <a16:colId xmlns:a16="http://schemas.microsoft.com/office/drawing/2014/main" val="940174821"/>
                    </a:ext>
                  </a:extLst>
                </a:gridCol>
              </a:tblGrid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1" u="none" strike="noStrike" err="1">
                          <a:solidFill>
                            <a:srgbClr val="FFFFFF"/>
                          </a:solidFill>
                          <a:latin typeface="Times New Roman"/>
                        </a:rPr>
                        <a:t>Feature</a:t>
                      </a:r>
                      <a:endParaRPr lang="tr-TR" sz="1500" b="1" u="none" strike="noStrike">
                        <a:solidFill>
                          <a:srgbClr val="FFFFFF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1" u="none" strike="noStrike">
                          <a:solidFill>
                            <a:srgbClr val="FFFFFF"/>
                          </a:solidFill>
                          <a:latin typeface="Times New Roman"/>
                        </a:rPr>
                        <a:t>LD1</a:t>
                      </a:r>
                      <a:endParaRPr lang="tr-TR" sz="1500" b="1" u="none" strike="noStrike">
                        <a:solidFill>
                          <a:srgbClr val="FFFFFF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45741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price_transformed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0,225219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890375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horsepower_transformed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-0,27513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000165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bore_transformed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0,173572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26870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highway_transformed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0,628383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015092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peakrpm_transformed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-0,15523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901993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normal_cw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1,082751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448956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stroke_transformed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-0,15742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8732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normal_engine_size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-0,05426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0853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compression_transformed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-0,24144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184663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aspirationturbo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-0,06879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55702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body_stylehardtop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0,902882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466883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body_stylehatchback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1,27021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617973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body_stylesedan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2,517626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4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813524"/>
                  </a:ext>
                </a:extLst>
              </a:tr>
              <a:tr h="229949"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 err="1">
                          <a:solidFill>
                            <a:srgbClr val="000000"/>
                          </a:solidFill>
                          <a:latin typeface="Times New Roman"/>
                        </a:rPr>
                        <a:t>body_stylewagon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500" b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3,50927</a:t>
                      </a:r>
                      <a:endParaRPr lang="tr-TR" sz="1500" b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92593"/>
                  </a:ext>
                </a:extLst>
              </a:tr>
            </a:tbl>
          </a:graphicData>
        </a:graphic>
      </p:graphicFrame>
      <p:sp>
        <p:nvSpPr>
          <p:cNvPr id="6" name="Metin kutusu 5">
            <a:extLst>
              <a:ext uri="{FF2B5EF4-FFF2-40B4-BE49-F238E27FC236}">
                <a16:creationId xmlns:a16="http://schemas.microsoft.com/office/drawing/2014/main" id="{CD8954A4-057C-F9BE-658E-F566DAB5EBD0}"/>
              </a:ext>
            </a:extLst>
          </p:cNvPr>
          <p:cNvSpPr txBox="1"/>
          <p:nvPr/>
        </p:nvSpPr>
        <p:spPr>
          <a:xfrm>
            <a:off x="5546914" y="5551881"/>
            <a:ext cx="4055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/>
              <a:t>LD </a:t>
            </a:r>
            <a:r>
              <a:rPr lang="tr-TR" err="1"/>
              <a:t>Coefficients</a:t>
            </a:r>
          </a:p>
        </p:txBody>
      </p:sp>
    </p:spTree>
    <p:extLst>
      <p:ext uri="{BB962C8B-B14F-4D97-AF65-F5344CB8AC3E}">
        <p14:creationId xmlns:p14="http://schemas.microsoft.com/office/powerpoint/2010/main" val="2294750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380C9B-1B9A-3104-825E-204E454A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plot</a:t>
            </a:r>
            <a:r>
              <a:rPr lang="tr-TR" sz="3200">
                <a:latin typeface="Times New Roman"/>
                <a:cs typeface="Times New Roman"/>
              </a:rPr>
              <a:t> of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model</a:t>
            </a:r>
          </a:p>
        </p:txBody>
      </p:sp>
      <p:pic>
        <p:nvPicPr>
          <p:cNvPr id="4" name="İçerik Yer Tutucusu 3" descr="diyagram, çizgi, öykü gelişim çizgisi&#10;&#10;Açıklama otomatik olarak oluşturuldu">
            <a:extLst>
              <a:ext uri="{FF2B5EF4-FFF2-40B4-BE49-F238E27FC236}">
                <a16:creationId xmlns:a16="http://schemas.microsoft.com/office/drawing/2014/main" id="{DE41F376-F2B8-D4B9-0473-BC214E574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187" y="1961573"/>
            <a:ext cx="5797587" cy="4114800"/>
          </a:xfrm>
        </p:spPr>
      </p:pic>
    </p:spTree>
    <p:extLst>
      <p:ext uri="{BB962C8B-B14F-4D97-AF65-F5344CB8AC3E}">
        <p14:creationId xmlns:p14="http://schemas.microsoft.com/office/powerpoint/2010/main" val="155523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D6085E-B3E4-B523-6B77-20680346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err="1">
                <a:latin typeface="Times New Roman"/>
                <a:cs typeface="Times New Roman"/>
              </a:rPr>
              <a:t>Normality</a:t>
            </a:r>
            <a:r>
              <a:rPr lang="tr-TR" sz="3200">
                <a:latin typeface="Times New Roman"/>
                <a:cs typeface="Times New Roman"/>
              </a:rPr>
              <a:t> of </a:t>
            </a:r>
            <a:r>
              <a:rPr lang="tr-TR" sz="3200" err="1">
                <a:latin typeface="Times New Roman"/>
                <a:cs typeface="Times New Roman"/>
              </a:rPr>
              <a:t>Responses</a:t>
            </a:r>
            <a:endParaRPr lang="tr-TR" sz="3200">
              <a:latin typeface="Times New Roman"/>
              <a:cs typeface="Times New Roman"/>
            </a:endParaRPr>
          </a:p>
        </p:txBody>
      </p:sp>
      <p:sp>
        <p:nvSpPr>
          <p:cNvPr id="15" name="İçerik Yer Tutucusu 14">
            <a:extLst>
              <a:ext uri="{FF2B5EF4-FFF2-40B4-BE49-F238E27FC236}">
                <a16:creationId xmlns:a16="http://schemas.microsoft.com/office/drawing/2014/main" id="{92077792-7890-A7B9-8496-FC3DAFD7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398" y="1813264"/>
            <a:ext cx="7934579" cy="3898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tr-TR" sz="2800" err="1">
                <a:latin typeface="Times New Roman"/>
                <a:cs typeface="Times New Roman"/>
              </a:rPr>
              <a:t>Price</a:t>
            </a:r>
            <a:endParaRPr lang="tr-TR" sz="2800">
              <a:latin typeface="Times New Roman"/>
              <a:cs typeface="Times New Roman"/>
            </a:endParaRPr>
          </a:p>
        </p:txBody>
      </p:sp>
      <p:grpSp>
        <p:nvGrpSpPr>
          <p:cNvPr id="17" name="Grup 16">
            <a:extLst>
              <a:ext uri="{FF2B5EF4-FFF2-40B4-BE49-F238E27FC236}">
                <a16:creationId xmlns:a16="http://schemas.microsoft.com/office/drawing/2014/main" id="{D5F06836-D2FB-B083-CB32-9A11BB256A64}"/>
              </a:ext>
            </a:extLst>
          </p:cNvPr>
          <p:cNvGrpSpPr/>
          <p:nvPr/>
        </p:nvGrpSpPr>
        <p:grpSpPr>
          <a:xfrm>
            <a:off x="3480366" y="1815483"/>
            <a:ext cx="7535371" cy="4443275"/>
            <a:chOff x="1164772" y="2133599"/>
            <a:chExt cx="3481237" cy="3962403"/>
          </a:xfrm>
        </p:grpSpPr>
        <p:pic>
          <p:nvPicPr>
            <p:cNvPr id="6" name="Resim 5" descr="öykü gelişim çizgisi&#10;&#10;Açıklama otomatik olarak oluşturuldu">
              <a:extLst>
                <a:ext uri="{FF2B5EF4-FFF2-40B4-BE49-F238E27FC236}">
                  <a16:creationId xmlns:a16="http://schemas.microsoft.com/office/drawing/2014/main" id="{0B4AF6CB-FB05-9C86-12ED-7740B168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162" r="9000" b="-8"/>
            <a:stretch/>
          </p:blipFill>
          <p:spPr>
            <a:xfrm>
              <a:off x="1164772" y="2133599"/>
              <a:ext cx="1691791" cy="1947672"/>
            </a:xfrm>
            <a:prstGeom prst="rect">
              <a:avLst/>
            </a:prstGeom>
          </p:spPr>
        </p:pic>
        <p:pic>
          <p:nvPicPr>
            <p:cNvPr id="5" name="Resim 4" descr="metin, diyagram, öykü gelişim çizgisi&#10;&#10;Açıklama otomatik olarak oluşturuldu">
              <a:extLst>
                <a:ext uri="{FF2B5EF4-FFF2-40B4-BE49-F238E27FC236}">
                  <a16:creationId xmlns:a16="http://schemas.microsoft.com/office/drawing/2014/main" id="{D24B87D3-0358-5041-DD01-A27D79630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6161" b="-8"/>
            <a:stretch/>
          </p:blipFill>
          <p:spPr>
            <a:xfrm>
              <a:off x="2954216" y="2133601"/>
              <a:ext cx="1691793" cy="1947671"/>
            </a:xfrm>
            <a:prstGeom prst="rect">
              <a:avLst/>
            </a:prstGeom>
          </p:spPr>
        </p:pic>
        <p:pic>
          <p:nvPicPr>
            <p:cNvPr id="7" name="Resim 6" descr="metin, çizgi, diyagram, öykü gelişim çizgisi&#10;&#10;Açıklama otomatik olarak oluşturuldu">
              <a:extLst>
                <a:ext uri="{FF2B5EF4-FFF2-40B4-BE49-F238E27FC236}">
                  <a16:creationId xmlns:a16="http://schemas.microsoft.com/office/drawing/2014/main" id="{12F895FA-4D5E-DEB1-0813-438856093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836" r="8464" b="-6"/>
            <a:stretch/>
          </p:blipFill>
          <p:spPr>
            <a:xfrm>
              <a:off x="1164772" y="4170797"/>
              <a:ext cx="1691791" cy="1925203"/>
            </a:xfrm>
            <a:prstGeom prst="rect">
              <a:avLst/>
            </a:prstGeom>
          </p:spPr>
        </p:pic>
        <p:pic>
          <p:nvPicPr>
            <p:cNvPr id="4" name="Resim 3" descr="metin, diyagram, çizgi, öykü gelişim çizgisi&#10;&#10;Açıklama otomatik olarak oluşturuldu">
              <a:extLst>
                <a:ext uri="{FF2B5EF4-FFF2-40B4-BE49-F238E27FC236}">
                  <a16:creationId xmlns:a16="http://schemas.microsoft.com/office/drawing/2014/main" id="{F92D1B2E-BED4-984C-2138-A08DD2A6B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401" r="9899" b="-6"/>
            <a:stretch/>
          </p:blipFill>
          <p:spPr>
            <a:xfrm>
              <a:off x="2954216" y="4170799"/>
              <a:ext cx="1691793" cy="1925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663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6E1BCA-1DB9-0305-6BBC-62B5BDCF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704" y="609600"/>
            <a:ext cx="5364444" cy="1356360"/>
          </a:xfrm>
        </p:spPr>
        <p:txBody>
          <a:bodyPr>
            <a:normAutofit/>
          </a:bodyPr>
          <a:lstStyle/>
          <a:p>
            <a:pPr algn="ctr"/>
            <a:r>
              <a:rPr lang="tr-TR" sz="3200" err="1">
                <a:latin typeface="Times New Roman"/>
                <a:cs typeface="Times New Roman"/>
              </a:rPr>
              <a:t>Partition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plot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group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interactions</a:t>
            </a:r>
            <a:endParaRPr lang="tr-TR" sz="3200">
              <a:latin typeface="Times New Roman"/>
              <a:cs typeface="Times New Roman"/>
            </a:endParaRPr>
          </a:p>
        </p:txBody>
      </p:sp>
      <p:pic>
        <p:nvPicPr>
          <p:cNvPr id="4" name="İçerik Yer Tutucusu 3" descr="renklilik, ekran görüntüsü, mor, kalıp, desen, düzen içeren bir resim&#10;&#10;Açıklama otomatik olarak oluşturuldu">
            <a:extLst>
              <a:ext uri="{FF2B5EF4-FFF2-40B4-BE49-F238E27FC236}">
                <a16:creationId xmlns:a16="http://schemas.microsoft.com/office/drawing/2014/main" id="{CB8AE478-63A9-B422-0CA5-585AF794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85" y="610830"/>
            <a:ext cx="5352494" cy="57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14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2A18A2-B12B-E0B4-B95E-3E8A7191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/>
              <a:t>Confusion</a:t>
            </a:r>
            <a:r>
              <a:rPr lang="tr-TR" sz="3200"/>
              <a:t> </a:t>
            </a:r>
            <a:r>
              <a:rPr lang="tr-TR" sz="3200" err="1"/>
              <a:t>Matrix</a:t>
            </a:r>
            <a:r>
              <a:rPr lang="tr-TR" sz="3200"/>
              <a:t> </a:t>
            </a:r>
            <a:r>
              <a:rPr lang="tr-TR" sz="3200" err="1"/>
              <a:t>for</a:t>
            </a:r>
            <a:r>
              <a:rPr lang="tr-TR" sz="3200"/>
              <a:t> </a:t>
            </a:r>
            <a:r>
              <a:rPr lang="tr-TR" sz="3200" err="1"/>
              <a:t>the</a:t>
            </a:r>
            <a:r>
              <a:rPr lang="tr-TR" sz="3200"/>
              <a:t> </a:t>
            </a:r>
            <a:r>
              <a:rPr lang="tr-TR" sz="3200" err="1"/>
              <a:t>performance</a:t>
            </a:r>
            <a:endParaRPr lang="tr-TR" sz="320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B19902CA-6FFC-8EEB-0A1D-0518F54279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082093"/>
              </p:ext>
            </p:extLst>
          </p:nvPr>
        </p:nvGraphicFramePr>
        <p:xfrm>
          <a:off x="3048000" y="2355273"/>
          <a:ext cx="5755558" cy="25772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16550">
                  <a:extLst>
                    <a:ext uri="{9D8B030D-6E8A-4147-A177-3AD203B41FA5}">
                      <a16:colId xmlns:a16="http://schemas.microsoft.com/office/drawing/2014/main" val="3378956876"/>
                    </a:ext>
                  </a:extLst>
                </a:gridCol>
                <a:gridCol w="1469504">
                  <a:extLst>
                    <a:ext uri="{9D8B030D-6E8A-4147-A177-3AD203B41FA5}">
                      <a16:colId xmlns:a16="http://schemas.microsoft.com/office/drawing/2014/main" val="294358249"/>
                    </a:ext>
                  </a:extLst>
                </a:gridCol>
                <a:gridCol w="1469504">
                  <a:extLst>
                    <a:ext uri="{9D8B030D-6E8A-4147-A177-3AD203B41FA5}">
                      <a16:colId xmlns:a16="http://schemas.microsoft.com/office/drawing/2014/main" val="135779935"/>
                    </a:ext>
                  </a:extLst>
                </a:gridCol>
              </a:tblGrid>
              <a:tr h="877302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Predicted</a:t>
                      </a:r>
                      <a:r>
                        <a:rPr lang="tr-TR" sz="1800" b="1" u="none" strike="noStrike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\</a:t>
                      </a:r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Actual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Risky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Safe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05564"/>
                  </a:ext>
                </a:extLst>
              </a:tr>
              <a:tr h="849991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Risky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505805"/>
                  </a:ext>
                </a:extLst>
              </a:tr>
              <a:tr h="849991">
                <a:tc>
                  <a:txBody>
                    <a:bodyPr/>
                    <a:lstStyle/>
                    <a:p>
                      <a:pPr algn="ctr"/>
                      <a:r>
                        <a:rPr lang="tr-TR" sz="1800" b="1" u="none" strike="noStrike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Safe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921095"/>
                  </a:ext>
                </a:extLst>
              </a:tr>
            </a:tbl>
          </a:graphicData>
        </a:graphic>
      </p:graphicFrame>
      <p:sp>
        <p:nvSpPr>
          <p:cNvPr id="6" name="Metin kutusu 5">
            <a:extLst>
              <a:ext uri="{FF2B5EF4-FFF2-40B4-BE49-F238E27FC236}">
                <a16:creationId xmlns:a16="http://schemas.microsoft.com/office/drawing/2014/main" id="{32D3218A-B92E-9EC5-761E-F8B4B5E715B4}"/>
              </a:ext>
            </a:extLst>
          </p:cNvPr>
          <p:cNvSpPr txBox="1"/>
          <p:nvPr/>
        </p:nvSpPr>
        <p:spPr>
          <a:xfrm>
            <a:off x="3046475" y="5354780"/>
            <a:ext cx="45446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Shows</a:t>
            </a:r>
            <a:r>
              <a:rPr lang="tr-TR" sz="2000">
                <a:latin typeface="Times New Roman"/>
                <a:cs typeface="Times New Roman"/>
              </a:rPr>
              <a:t> %80.95 </a:t>
            </a:r>
            <a:r>
              <a:rPr lang="tr-TR" sz="2000" err="1">
                <a:latin typeface="Times New Roman"/>
                <a:cs typeface="Times New Roman"/>
              </a:rPr>
              <a:t>success</a:t>
            </a:r>
            <a:endParaRPr lang="tr-TR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9805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62C152-9025-6B7E-7D29-B722C3D9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err="1">
                <a:latin typeface="Times New Roman"/>
                <a:cs typeface="Times New Roman"/>
              </a:rPr>
              <a:t>Confusion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Matrix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for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the</a:t>
            </a:r>
            <a:r>
              <a:rPr lang="tr-TR" sz="3200">
                <a:latin typeface="Times New Roman"/>
                <a:cs typeface="Times New Roman"/>
              </a:rPr>
              <a:t> </a:t>
            </a:r>
            <a:r>
              <a:rPr lang="tr-TR" sz="3200" err="1">
                <a:latin typeface="Times New Roman"/>
                <a:cs typeface="Times New Roman"/>
              </a:rPr>
              <a:t>accuracy</a:t>
            </a:r>
            <a:endParaRPr lang="tr-TR" sz="3200">
              <a:latin typeface="Times New Roman"/>
              <a:cs typeface="Times New Roman"/>
            </a:endParaRPr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3854D746-C583-706A-5E2C-0C5D7D04BA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343512"/>
              </p:ext>
            </p:extLst>
          </p:nvPr>
        </p:nvGraphicFramePr>
        <p:xfrm>
          <a:off x="2726028" y="2393323"/>
          <a:ext cx="6067017" cy="207854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68967">
                  <a:extLst>
                    <a:ext uri="{9D8B030D-6E8A-4147-A177-3AD203B41FA5}">
                      <a16:colId xmlns:a16="http://schemas.microsoft.com/office/drawing/2014/main" val="373434378"/>
                    </a:ext>
                  </a:extLst>
                </a:gridCol>
                <a:gridCol w="1549025">
                  <a:extLst>
                    <a:ext uri="{9D8B030D-6E8A-4147-A177-3AD203B41FA5}">
                      <a16:colId xmlns:a16="http://schemas.microsoft.com/office/drawing/2014/main" val="3960840960"/>
                    </a:ext>
                  </a:extLst>
                </a:gridCol>
                <a:gridCol w="1549025">
                  <a:extLst>
                    <a:ext uri="{9D8B030D-6E8A-4147-A177-3AD203B41FA5}">
                      <a16:colId xmlns:a16="http://schemas.microsoft.com/office/drawing/2014/main" val="4197292470"/>
                    </a:ext>
                  </a:extLst>
                </a:gridCol>
              </a:tblGrid>
              <a:tr h="692847">
                <a:tc>
                  <a:txBody>
                    <a:bodyPr/>
                    <a:lstStyle/>
                    <a:p>
                      <a:pPr algn="ctr" fontAlgn="t"/>
                      <a:r>
                        <a:rPr lang="tr-TR" b="1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Predicted</a:t>
                      </a:r>
                      <a:r>
                        <a:rPr lang="tr-TR" b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\</a:t>
                      </a:r>
                      <a:r>
                        <a:rPr lang="tr-TR" b="1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r-TR" b="1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Risky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r-TR" b="1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Safe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863292"/>
                  </a:ext>
                </a:extLst>
              </a:tr>
              <a:tr h="692847">
                <a:tc>
                  <a:txBody>
                    <a:bodyPr/>
                    <a:lstStyle/>
                    <a:p>
                      <a:pPr algn="ctr" fontAlgn="b"/>
                      <a:r>
                        <a:rPr lang="tr-TR" b="1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Risky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b="1">
                          <a:effectLst/>
                          <a:latin typeface="Times New Roman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b="1"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631686"/>
                  </a:ext>
                </a:extLst>
              </a:tr>
              <a:tr h="692847">
                <a:tc>
                  <a:txBody>
                    <a:bodyPr/>
                    <a:lstStyle/>
                    <a:p>
                      <a:pPr algn="ctr" fontAlgn="b"/>
                      <a:r>
                        <a:rPr lang="tr-TR" b="1" err="1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Safe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b="1"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b="1">
                          <a:effectLst/>
                          <a:latin typeface="Times New Roman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312083"/>
                  </a:ext>
                </a:extLst>
              </a:tr>
            </a:tbl>
          </a:graphicData>
        </a:graphic>
      </p:graphicFrame>
      <p:sp>
        <p:nvSpPr>
          <p:cNvPr id="6" name="Metin kutusu 5">
            <a:extLst>
              <a:ext uri="{FF2B5EF4-FFF2-40B4-BE49-F238E27FC236}">
                <a16:creationId xmlns:a16="http://schemas.microsoft.com/office/drawing/2014/main" id="{8BCF3C79-DE58-9D77-1A95-B101194AF3E1}"/>
              </a:ext>
            </a:extLst>
          </p:cNvPr>
          <p:cNvSpPr txBox="1"/>
          <p:nvPr/>
        </p:nvSpPr>
        <p:spPr>
          <a:xfrm>
            <a:off x="2729182" y="4898418"/>
            <a:ext cx="44931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err="1">
                <a:latin typeface="Times New Roman"/>
                <a:cs typeface="Times New Roman"/>
              </a:rPr>
              <a:t>The</a:t>
            </a:r>
            <a:r>
              <a:rPr lang="tr-TR" sz="2000">
                <a:latin typeface="Times New Roman"/>
                <a:cs typeface="Times New Roman"/>
              </a:rPr>
              <a:t> model is %86.49 </a:t>
            </a:r>
            <a:r>
              <a:rPr lang="tr-TR" sz="2000" err="1">
                <a:latin typeface="Times New Roman"/>
                <a:cs typeface="Times New Roman"/>
              </a:rPr>
              <a:t>accurate</a:t>
            </a:r>
            <a:r>
              <a:rPr lang="tr-TR" sz="200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123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A075EA-4627-D5E4-9BCA-A620E39D3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4000" b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Clustering</a:t>
            </a:r>
            <a:endParaRPr lang="tr-TR" sz="4000">
              <a:latin typeface="Times New Roman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959D43-296A-A1DE-4BFB-F7896195A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What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insights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can be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obtained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from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clustering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automobiles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based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on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numerical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features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such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as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curb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weight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, engine size,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price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and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horsepower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and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how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effectively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do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resulting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clusters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correspond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to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predefined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risk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categories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(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safe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vs. </a:t>
            </a:r>
            <a:r>
              <a:rPr lang="tr-TR" sz="24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risky</a:t>
            </a:r>
            <a:r>
              <a:rPr lang="tr-TR" sz="24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)?</a:t>
            </a:r>
            <a:endParaRPr lang="tr-TR" sz="2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Resim 3" descr="metin, diyagram, teknik çizim, plan içeren bir resim&#10;&#10;Açıklama otomatik olarak oluşturuldu">
            <a:extLst>
              <a:ext uri="{FF2B5EF4-FFF2-40B4-BE49-F238E27FC236}">
                <a16:creationId xmlns:a16="http://schemas.microsoft.com/office/drawing/2014/main" id="{C7DBA945-1891-A0EE-5DCC-C56C0D84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91" y="3289405"/>
            <a:ext cx="6292273" cy="32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88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İçerik Yer Tutucusu 6" descr="çizgi, diyagram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2697389-D4E3-4DE2-5052-78B5D8454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8483" y="1160709"/>
            <a:ext cx="5371032" cy="4114800"/>
          </a:xfrm>
        </p:spPr>
      </p:pic>
      <p:pic>
        <p:nvPicPr>
          <p:cNvPr id="8" name="Resim 7" descr="metin, diyagram, çizgi, plan içeren bir resim&#10;&#10;Açıklama otomatik olarak oluşturuldu">
            <a:extLst>
              <a:ext uri="{FF2B5EF4-FFF2-40B4-BE49-F238E27FC236}">
                <a16:creationId xmlns:a16="http://schemas.microsoft.com/office/drawing/2014/main" id="{95A5AFEA-8C2B-541E-F9F8-E21B9E63C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2" y="759853"/>
            <a:ext cx="5371032" cy="442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1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metin, diyagram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D1A41641-565A-E1CF-9B47-4B1B492D4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670" y="667019"/>
            <a:ext cx="8137729" cy="5510011"/>
          </a:xfrm>
        </p:spPr>
      </p:pic>
    </p:spTree>
    <p:extLst>
      <p:ext uri="{BB962C8B-B14F-4D97-AF65-F5344CB8AC3E}">
        <p14:creationId xmlns:p14="http://schemas.microsoft.com/office/powerpoint/2010/main" val="101883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C25FE8-7E49-5A71-D5F1-B55B5B39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732" y="2605825"/>
            <a:ext cx="9875520" cy="1356360"/>
          </a:xfrm>
        </p:spPr>
        <p:txBody>
          <a:bodyPr>
            <a:normAutofit fontScale="90000"/>
          </a:bodyPr>
          <a:lstStyle/>
          <a:p>
            <a:pPr algn="ctr"/>
            <a:r>
              <a:rPr lang="tr-TR" sz="72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Thank</a:t>
            </a:r>
            <a:r>
              <a:rPr lang="tr-TR" sz="72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tr-TR" sz="72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you</a:t>
            </a:r>
            <a:r>
              <a:rPr lang="tr-TR" sz="6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!</a:t>
            </a:r>
            <a:br>
              <a:rPr lang="tr-TR" sz="6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</a:br>
            <a:br>
              <a:rPr lang="tr-TR" sz="6000" b="1">
                <a:latin typeface="Times New Roman"/>
                <a:cs typeface="Times New Roman"/>
              </a:rPr>
            </a:br>
            <a:r>
              <a:rPr lang="tr-TR" sz="3200" b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Do </a:t>
            </a:r>
            <a:r>
              <a:rPr lang="tr-TR" sz="3200" b="1" err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you</a:t>
            </a:r>
            <a:r>
              <a:rPr lang="tr-TR" sz="3200" b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tr-TR" sz="3200" b="1" err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have</a:t>
            </a:r>
            <a:r>
              <a:rPr lang="tr-TR" sz="3200" b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tr-TR" sz="3200" b="1" err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any</a:t>
            </a:r>
            <a:r>
              <a:rPr lang="tr-TR" sz="3200" b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tr-TR" sz="3200" b="1" err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questions</a:t>
            </a:r>
            <a:r>
              <a:rPr lang="tr-TR" sz="3200" b="1">
                <a:solidFill>
                  <a:schemeClr val="accent1">
                    <a:lumMod val="49000"/>
                  </a:schemeClr>
                </a:solidFill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453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D66F9C-B659-3936-31ED-B0A0D924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tr-TR" sz="3200" err="1">
                <a:latin typeface="Times New Roman"/>
                <a:cs typeface="Times New Roman"/>
              </a:rPr>
              <a:t>Normality</a:t>
            </a:r>
            <a:r>
              <a:rPr lang="tr-TR" sz="3200">
                <a:latin typeface="Times New Roman"/>
                <a:cs typeface="Times New Roman"/>
              </a:rPr>
              <a:t> of </a:t>
            </a:r>
            <a:r>
              <a:rPr lang="tr-TR" sz="3200" err="1">
                <a:latin typeface="Times New Roman"/>
                <a:cs typeface="Times New Roman"/>
              </a:rPr>
              <a:t>Responses</a:t>
            </a:r>
            <a:endParaRPr lang="tr-TR" sz="3200">
              <a:latin typeface="Times New Roman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74272D-206B-545B-942F-5C2AAEC0E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381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" indent="0">
              <a:buNone/>
            </a:pPr>
            <a:r>
              <a:rPr lang="tr-TR" sz="2800" err="1">
                <a:latin typeface="Times New Roman"/>
                <a:cs typeface="Times New Roman"/>
              </a:rPr>
              <a:t>Horse-Power</a:t>
            </a:r>
            <a:endParaRPr lang="tr-TR" sz="2800">
              <a:latin typeface="Times New Roman"/>
              <a:cs typeface="Times New Roman"/>
            </a:endParaRPr>
          </a:p>
        </p:txBody>
      </p:sp>
      <p:pic>
        <p:nvPicPr>
          <p:cNvPr id="7" name="Resim 6" descr="metin, diyagram, çizgi, öykü gelişim çizgisi&#10;&#10;Açıklama otomatik olarak oluşturuldu">
            <a:extLst>
              <a:ext uri="{FF2B5EF4-FFF2-40B4-BE49-F238E27FC236}">
                <a16:creationId xmlns:a16="http://schemas.microsoft.com/office/drawing/2014/main" id="{7B8AA7E0-FECD-67AE-4FB0-98726B31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9" r="5" b="13628"/>
          <a:stretch/>
        </p:blipFill>
        <p:spPr>
          <a:xfrm>
            <a:off x="373803" y="498753"/>
            <a:ext cx="4027002" cy="2877940"/>
          </a:xfrm>
          <a:prstGeom prst="rect">
            <a:avLst/>
          </a:prstGeom>
        </p:spPr>
      </p:pic>
      <p:pic>
        <p:nvPicPr>
          <p:cNvPr id="4" name="Resim 3" descr="metin, diyagram, öykü gelişim çizgisi&#10;&#10;Açıklama otomatik olarak oluşturuldu">
            <a:extLst>
              <a:ext uri="{FF2B5EF4-FFF2-40B4-BE49-F238E27FC236}">
                <a16:creationId xmlns:a16="http://schemas.microsoft.com/office/drawing/2014/main" id="{412B3E7E-3F36-0420-C767-6C159FD6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617" b="1"/>
          <a:stretch/>
        </p:blipFill>
        <p:spPr>
          <a:xfrm>
            <a:off x="4511486" y="552332"/>
            <a:ext cx="2504183" cy="2825535"/>
          </a:xfrm>
          <a:prstGeom prst="rect">
            <a:avLst/>
          </a:prstGeom>
        </p:spPr>
      </p:pic>
      <p:pic>
        <p:nvPicPr>
          <p:cNvPr id="5" name="Resim 4" descr="diyagram, öykü gelişim çizgisi&#10;&#10;Açıklama otomatik olarak oluşturuldu">
            <a:extLst>
              <a:ext uri="{FF2B5EF4-FFF2-40B4-BE49-F238E27FC236}">
                <a16:creationId xmlns:a16="http://schemas.microsoft.com/office/drawing/2014/main" id="{5BD62475-9A05-EDE5-AAD8-8FA2B21722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88" r="1445"/>
          <a:stretch/>
        </p:blipFill>
        <p:spPr>
          <a:xfrm>
            <a:off x="370868" y="3426995"/>
            <a:ext cx="3077382" cy="2949571"/>
          </a:xfrm>
          <a:prstGeom prst="rect">
            <a:avLst/>
          </a:prstGeom>
        </p:spPr>
      </p:pic>
      <p:pic>
        <p:nvPicPr>
          <p:cNvPr id="8" name="Resim 7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13953B8A-30F3-24C3-7359-D1F6CD496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37" y="3426243"/>
            <a:ext cx="4901866" cy="2700588"/>
          </a:xfrm>
          <a:prstGeom prst="rect">
            <a:avLst/>
          </a:prstGeom>
        </p:spPr>
      </p:pic>
      <p:pic>
        <p:nvPicPr>
          <p:cNvPr id="9" name="Resim 8" descr="metin, diyagram, çizgi, öykü gelişim çizgisi&#10;&#10;Açıklama otomatik olarak oluşturuldu">
            <a:extLst>
              <a:ext uri="{FF2B5EF4-FFF2-40B4-BE49-F238E27FC236}">
                <a16:creationId xmlns:a16="http://schemas.microsoft.com/office/drawing/2014/main" id="{E1A6EDF7-5A00-2FBD-8A78-9E1F193E9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286" y="3515226"/>
            <a:ext cx="3278607" cy="27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219BC1-BA3B-46DD-DEB3-7E28E615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>
                <a:latin typeface="Times New Roman"/>
                <a:cs typeface="Times New Roman"/>
              </a:rPr>
              <a:t>Box-</a:t>
            </a:r>
            <a:r>
              <a:rPr lang="tr-TR" sz="3200" err="1">
                <a:latin typeface="Times New Roman"/>
                <a:cs typeface="Times New Roman"/>
              </a:rPr>
              <a:t>Plots</a:t>
            </a:r>
            <a:endParaRPr lang="tr-TR" sz="3200">
              <a:latin typeface="Times New Roman"/>
              <a:cs typeface="Times New Roman"/>
            </a:endParaRPr>
          </a:p>
        </p:txBody>
      </p:sp>
      <p:pic>
        <p:nvPicPr>
          <p:cNvPr id="4" name="İçerik Yer Tutucusu 3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E6164FEC-B415-C8D3-0522-4B9F24A55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71" y="1857652"/>
            <a:ext cx="4758121" cy="4038600"/>
          </a:xfrm>
        </p:spPr>
      </p:pic>
      <p:pic>
        <p:nvPicPr>
          <p:cNvPr id="5" name="Resim 4" descr="metin, diyagram, ekran görüntüsü, kare içeren bir resim&#10;&#10;Açıklama otomatik olarak oluşturuldu">
            <a:extLst>
              <a:ext uri="{FF2B5EF4-FFF2-40B4-BE49-F238E27FC236}">
                <a16:creationId xmlns:a16="http://schemas.microsoft.com/office/drawing/2014/main" id="{DE9B3BD3-2AD5-7DEF-B74A-D358C662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45" y="1860241"/>
            <a:ext cx="4740307" cy="39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CBE009-5EE7-1F4F-EF97-F91E0785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Inferences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About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 a </a:t>
            </a:r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Mean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ea typeface="+mj-lt"/>
                <a:cs typeface="+mj-lt"/>
              </a:rPr>
              <a:t>Vector</a:t>
            </a:r>
            <a:endParaRPr lang="tr-TR" sz="4000">
              <a:latin typeface="Times New Roman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0C3AB85-19C9-E725-9629-629229BE4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Does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fuel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type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(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diesel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or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gasoline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)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significantly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influence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mean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differences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in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vehicle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price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horsepower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?</a:t>
            </a:r>
            <a:endParaRPr lang="tr-TR" sz="24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buNone/>
            </a:pPr>
            <a:r>
              <a:rPr lang="tr-TR" sz="2000" b="1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Null</a:t>
            </a:r>
            <a:r>
              <a:rPr lang="tr-TR" sz="20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b="1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Hypothesis</a:t>
            </a:r>
            <a:r>
              <a:rPr lang="tr-TR" sz="2000" b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(H0):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mean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vectors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of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dependent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variables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horsepowerand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price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are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same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for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both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fuel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type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groups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(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diesel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or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gas</a:t>
            </a: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)</a:t>
            </a:r>
          </a:p>
          <a:p>
            <a:pPr algn="ctr">
              <a:buNone/>
            </a:pPr>
            <a:r>
              <a:rPr lang="tr-TR" sz="20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H0: μ0 = μ1</a:t>
            </a:r>
            <a:endParaRPr lang="tr-TR" sz="2000">
              <a:latin typeface="Times New Roman"/>
              <a:cs typeface="Times New Roman"/>
            </a:endParaRPr>
          </a:p>
          <a:p>
            <a:pPr marL="45720" indent="0" algn="ctr">
              <a:buNone/>
            </a:pPr>
            <a:r>
              <a:rPr lang="tr-TR" sz="2000" b="1" err="1">
                <a:solidFill>
                  <a:srgbClr val="000000"/>
                </a:solidFill>
                <a:latin typeface="Times New Roman"/>
                <a:cs typeface="Times New Roman"/>
              </a:rPr>
              <a:t>Alternative</a:t>
            </a:r>
            <a:r>
              <a:rPr lang="tr-TR" sz="20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000" b="1" err="1">
                <a:solidFill>
                  <a:srgbClr val="000000"/>
                </a:solidFill>
                <a:latin typeface="Times New Roman"/>
                <a:cs typeface="Times New Roman"/>
              </a:rPr>
              <a:t>Hypothesis</a:t>
            </a:r>
            <a:r>
              <a:rPr lang="tr-TR" sz="2000" b="1">
                <a:solidFill>
                  <a:srgbClr val="000000"/>
                </a:solidFill>
                <a:latin typeface="Times New Roman"/>
                <a:cs typeface="Times New Roman"/>
              </a:rPr>
              <a:t> (H1):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mean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vectors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of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dependent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variables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horsepower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and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price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differ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between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two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fuel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type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groups</a:t>
            </a:r>
            <a:endParaRPr lang="tr-TR" sz="2000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  <a:p>
            <a:pPr algn="ctr">
              <a:buNone/>
            </a:pPr>
            <a:r>
              <a:rPr lang="tr-TR" sz="2000">
                <a:solidFill>
                  <a:srgbClr val="000000"/>
                </a:solidFill>
                <a:latin typeface="Times New Roman"/>
                <a:cs typeface="Times New Roman"/>
              </a:rPr>
              <a:t>HA: μ0 ≠ μ1 </a:t>
            </a:r>
            <a:endParaRPr lang="tr-TR" sz="2000">
              <a:latin typeface="Times New Roman"/>
              <a:cs typeface="Times New Roman"/>
            </a:endParaRPr>
          </a:p>
        </p:txBody>
      </p:sp>
      <p:pic>
        <p:nvPicPr>
          <p:cNvPr id="6" name="Resim 5" descr="metin, yazı tipi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07CBACB6-415A-9B49-33CD-B2C4361E2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880" y="5220853"/>
            <a:ext cx="6446693" cy="7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1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3142BF50-99A1-3AAB-EF40-F5D55EA5F9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8061342"/>
              </p:ext>
            </p:extLst>
          </p:nvPr>
        </p:nvGraphicFramePr>
        <p:xfrm>
          <a:off x="1819141" y="1091485"/>
          <a:ext cx="8942626" cy="8191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8918">
                  <a:extLst>
                    <a:ext uri="{9D8B030D-6E8A-4147-A177-3AD203B41FA5}">
                      <a16:colId xmlns:a16="http://schemas.microsoft.com/office/drawing/2014/main" val="959993800"/>
                    </a:ext>
                  </a:extLst>
                </a:gridCol>
                <a:gridCol w="1967378">
                  <a:extLst>
                    <a:ext uri="{9D8B030D-6E8A-4147-A177-3AD203B41FA5}">
                      <a16:colId xmlns:a16="http://schemas.microsoft.com/office/drawing/2014/main" val="2675223281"/>
                    </a:ext>
                  </a:extLst>
                </a:gridCol>
                <a:gridCol w="1967378">
                  <a:extLst>
                    <a:ext uri="{9D8B030D-6E8A-4147-A177-3AD203B41FA5}">
                      <a16:colId xmlns:a16="http://schemas.microsoft.com/office/drawing/2014/main" val="841440992"/>
                    </a:ext>
                  </a:extLst>
                </a:gridCol>
                <a:gridCol w="2968952">
                  <a:extLst>
                    <a:ext uri="{9D8B030D-6E8A-4147-A177-3AD203B41FA5}">
                      <a16:colId xmlns:a16="http://schemas.microsoft.com/office/drawing/2014/main" val="3616859680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>
                          <a:solidFill>
                            <a:srgbClr val="000000"/>
                          </a:solidFill>
                          <a:latin typeface="Times New Roman"/>
                        </a:rPr>
                        <a:t>T^2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</a:pPr>
                      <a:r>
                        <a:rPr lang="tr-TR" sz="1800" b="1" i="0">
                          <a:solidFill>
                            <a:srgbClr val="000000"/>
                          </a:solidFill>
                          <a:latin typeface="Times New Roman"/>
                        </a:rPr>
                        <a:t>Df1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>
                          <a:solidFill>
                            <a:srgbClr val="000000"/>
                          </a:solidFill>
                          <a:latin typeface="Times New Roman"/>
                        </a:rPr>
                        <a:t>Df2</a:t>
                      </a:r>
                      <a:endParaRPr lang="tr-TR" sz="1800" b="1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>
                          <a:solidFill>
                            <a:srgbClr val="000000"/>
                          </a:solidFill>
                          <a:latin typeface="Times New Roman"/>
                        </a:rPr>
                        <a:t>P-</a:t>
                      </a: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value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73329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</a:pPr>
                      <a:r>
                        <a:rPr lang="tr-TR" sz="1800" b="1" i="0">
                          <a:solidFill>
                            <a:srgbClr val="000000"/>
                          </a:solidFill>
                          <a:latin typeface="Times New Roman"/>
                        </a:rPr>
                        <a:t>10.053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975"/>
                        </a:lnSpc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0" i="0">
                          <a:solidFill>
                            <a:srgbClr val="000000"/>
                          </a:solidFill>
                          <a:latin typeface="Times New Roman"/>
                        </a:rPr>
                        <a:t>202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975"/>
                        </a:lnSpc>
                        <a:buNone/>
                      </a:pPr>
                      <a:r>
                        <a:rPr lang="tr-TR" sz="1800">
                          <a:latin typeface="Times New Roman"/>
                        </a:rPr>
                        <a:t>0.000068850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397439"/>
                  </a:ext>
                </a:extLst>
              </a:tr>
            </a:tbl>
          </a:graphicData>
        </a:graphic>
      </p:graphicFrame>
      <p:graphicFrame>
        <p:nvGraphicFramePr>
          <p:cNvPr id="7" name="İçerik Yer Tutucusu 4">
            <a:extLst>
              <a:ext uri="{FF2B5EF4-FFF2-40B4-BE49-F238E27FC236}">
                <a16:creationId xmlns:a16="http://schemas.microsoft.com/office/drawing/2014/main" id="{F1F2FC0D-0DE2-4349-C7AF-B70F0A5AB2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1769232"/>
              </p:ext>
            </p:extLst>
          </p:nvPr>
        </p:nvGraphicFramePr>
        <p:xfrm>
          <a:off x="1821287" y="3036195"/>
          <a:ext cx="5973674" cy="1228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8918">
                  <a:extLst>
                    <a:ext uri="{9D8B030D-6E8A-4147-A177-3AD203B41FA5}">
                      <a16:colId xmlns:a16="http://schemas.microsoft.com/office/drawing/2014/main" val="959993800"/>
                    </a:ext>
                  </a:extLst>
                </a:gridCol>
                <a:gridCol w="1967378">
                  <a:extLst>
                    <a:ext uri="{9D8B030D-6E8A-4147-A177-3AD203B41FA5}">
                      <a16:colId xmlns:a16="http://schemas.microsoft.com/office/drawing/2014/main" val="2675223281"/>
                    </a:ext>
                  </a:extLst>
                </a:gridCol>
                <a:gridCol w="1967378">
                  <a:extLst>
                    <a:ext uri="{9D8B030D-6E8A-4147-A177-3AD203B41FA5}">
                      <a16:colId xmlns:a16="http://schemas.microsoft.com/office/drawing/2014/main" val="84144099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lvl="0" algn="ctr">
                        <a:lnSpc>
                          <a:spcPts val="975"/>
                        </a:lnSpc>
                        <a:buNone/>
                      </a:pPr>
                      <a:endParaRPr lang="tr-TR" sz="1800" b="1" i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Variable</a:t>
                      </a:r>
                      <a:endParaRPr lang="tr-TR" sz="1800" b="1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Lower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Upper</a:t>
                      </a:r>
                      <a:endParaRPr lang="tr-TR" sz="1800" b="1" i="0" err="1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D3E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73329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Horsepower</a:t>
                      </a:r>
                      <a:endParaRPr lang="tr-TR" sz="1800" b="1" i="0" err="1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975"/>
                        </a:lnSpc>
                        <a:buNone/>
                      </a:pPr>
                      <a:r>
                        <a:rPr lang="tr-TR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-0.4745961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975"/>
                        </a:lnSpc>
                        <a:buNone/>
                      </a:pPr>
                      <a:r>
                        <a:rPr lang="tr-TR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0.6384037 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397439"/>
                  </a:ext>
                </a:extLst>
              </a:tr>
              <a:tr h="409574"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Price</a:t>
                      </a:r>
                      <a:endParaRPr lang="tr-TR" sz="1800" b="1" i="0" err="1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975"/>
                        </a:lnSpc>
                        <a:buNone/>
                      </a:pPr>
                      <a:r>
                        <a:rPr lang="tr-TR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-1.037029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975"/>
                        </a:lnSpc>
                        <a:buNone/>
                      </a:pPr>
                      <a:r>
                        <a:rPr lang="tr-TR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0.1259167 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F0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750777"/>
                  </a:ext>
                </a:extLst>
              </a:tr>
            </a:tbl>
          </a:graphicData>
        </a:graphic>
      </p:graphicFrame>
      <p:sp>
        <p:nvSpPr>
          <p:cNvPr id="12" name="Metin kutusu 11">
            <a:extLst>
              <a:ext uri="{FF2B5EF4-FFF2-40B4-BE49-F238E27FC236}">
                <a16:creationId xmlns:a16="http://schemas.microsoft.com/office/drawing/2014/main" id="{882D4E46-13AB-7D34-C8EC-0A2D11637F57}"/>
              </a:ext>
            </a:extLst>
          </p:cNvPr>
          <p:cNvSpPr txBox="1"/>
          <p:nvPr/>
        </p:nvSpPr>
        <p:spPr>
          <a:xfrm>
            <a:off x="1111295" y="4502522"/>
            <a:ext cx="55014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Bonferroni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Confidence</a:t>
            </a:r>
            <a:r>
              <a:rPr lang="tr-TR" sz="240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tr-TR" sz="2400" b="1" err="1">
                <a:solidFill>
                  <a:srgbClr val="000000"/>
                </a:solidFill>
                <a:latin typeface="Times New Roman"/>
                <a:cs typeface="Times New Roman"/>
              </a:rPr>
              <a:t>Intervals</a:t>
            </a:r>
            <a:endParaRPr lang="tr-TR" sz="2400" b="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5DBC5BF-963A-4278-AB69-D08166FAFF79}"/>
              </a:ext>
            </a:extLst>
          </p:cNvPr>
          <p:cNvSpPr txBox="1"/>
          <p:nvPr/>
        </p:nvSpPr>
        <p:spPr>
          <a:xfrm>
            <a:off x="1106228" y="2308434"/>
            <a:ext cx="56946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b="1" err="1">
                <a:latin typeface="Times New Roman"/>
                <a:cs typeface="Times New Roman"/>
              </a:rPr>
              <a:t>Simultaneous</a:t>
            </a:r>
            <a:r>
              <a:rPr lang="tr-TR" sz="2400" b="1">
                <a:latin typeface="Times New Roman"/>
                <a:cs typeface="Times New Roman"/>
              </a:rPr>
              <a:t> </a:t>
            </a:r>
            <a:r>
              <a:rPr lang="tr-TR" sz="2400" b="1" err="1">
                <a:latin typeface="Times New Roman"/>
                <a:cs typeface="Times New Roman"/>
              </a:rPr>
              <a:t>Confidence</a:t>
            </a:r>
            <a:r>
              <a:rPr lang="tr-TR" sz="2400" b="1">
                <a:latin typeface="Times New Roman"/>
                <a:cs typeface="Times New Roman"/>
              </a:rPr>
              <a:t> </a:t>
            </a:r>
            <a:r>
              <a:rPr lang="tr-TR" sz="2400" b="1" err="1">
                <a:latin typeface="Times New Roman"/>
                <a:cs typeface="Times New Roman"/>
              </a:rPr>
              <a:t>Intervals</a:t>
            </a:r>
            <a:endParaRPr lang="tr-TR" sz="2400" b="1">
              <a:latin typeface="Times New Roman"/>
              <a:cs typeface="Times New Roman"/>
            </a:endParaRPr>
          </a:p>
        </p:txBody>
      </p:sp>
      <p:graphicFrame>
        <p:nvGraphicFramePr>
          <p:cNvPr id="14" name="İçerik Yer Tutucusu 4">
            <a:extLst>
              <a:ext uri="{FF2B5EF4-FFF2-40B4-BE49-F238E27FC236}">
                <a16:creationId xmlns:a16="http://schemas.microsoft.com/office/drawing/2014/main" id="{5525DB33-D24E-8697-6D04-7375EFC485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934587"/>
              </p:ext>
            </p:extLst>
          </p:nvPr>
        </p:nvGraphicFramePr>
        <p:xfrm>
          <a:off x="1821287" y="5107548"/>
          <a:ext cx="5973674" cy="12287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8918">
                  <a:extLst>
                    <a:ext uri="{9D8B030D-6E8A-4147-A177-3AD203B41FA5}">
                      <a16:colId xmlns:a16="http://schemas.microsoft.com/office/drawing/2014/main" val="959993800"/>
                    </a:ext>
                  </a:extLst>
                </a:gridCol>
                <a:gridCol w="1967378">
                  <a:extLst>
                    <a:ext uri="{9D8B030D-6E8A-4147-A177-3AD203B41FA5}">
                      <a16:colId xmlns:a16="http://schemas.microsoft.com/office/drawing/2014/main" val="2675223281"/>
                    </a:ext>
                  </a:extLst>
                </a:gridCol>
                <a:gridCol w="1967378">
                  <a:extLst>
                    <a:ext uri="{9D8B030D-6E8A-4147-A177-3AD203B41FA5}">
                      <a16:colId xmlns:a16="http://schemas.microsoft.com/office/drawing/2014/main" val="841440992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lvl="0" algn="ctr">
                        <a:lnSpc>
                          <a:spcPts val="975"/>
                        </a:lnSpc>
                        <a:buNone/>
                      </a:pPr>
                      <a:endParaRPr lang="tr-TR" sz="1800" b="1" i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Variable</a:t>
                      </a:r>
                      <a:endParaRPr lang="tr-TR" sz="1800" b="1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Lower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17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Upper</a:t>
                      </a:r>
                      <a:endParaRPr lang="tr-TR" sz="1800" b="1" i="0" err="1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D3E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73329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Horsepower</a:t>
                      </a:r>
                      <a:endParaRPr lang="tr-TR" sz="1800" b="1" i="0" err="1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975"/>
                        </a:lnSpc>
                        <a:buNone/>
                      </a:pPr>
                      <a:r>
                        <a:rPr lang="tr-TR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-0.4264321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8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0.5902396</a:t>
                      </a:r>
                      <a:endParaRPr lang="tr-TR" sz="1800" b="0" i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397439"/>
                  </a:ext>
                </a:extLst>
              </a:tr>
              <a:tr h="409574"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1" i="0" err="1">
                          <a:solidFill>
                            <a:srgbClr val="000000"/>
                          </a:solidFill>
                          <a:latin typeface="Times New Roman"/>
                        </a:rPr>
                        <a:t>Price</a:t>
                      </a:r>
                      <a:endParaRPr lang="tr-TR" sz="1800" b="1" i="0" err="1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975"/>
                        </a:lnSpc>
                        <a:buNone/>
                      </a:pPr>
                      <a:r>
                        <a:rPr lang="tr-TR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-0.9867032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F0F5D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ase">
                        <a:lnSpc>
                          <a:spcPts val="975"/>
                        </a:lnSpc>
                        <a:buNone/>
                      </a:pPr>
                      <a:r>
                        <a:rPr lang="tr-TR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0.07559132</a:t>
                      </a:r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6982" marR="6982" marT="6982" marB="33527" anchor="ctr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4">
                      <a:solidFill>
                        <a:srgbClr val="000000"/>
                      </a:solidFill>
                    </a:lnT>
                    <a:lnB w="9524">
                      <a:solidFill>
                        <a:srgbClr val="000000"/>
                      </a:solidFill>
                    </a:lnB>
                    <a:solidFill>
                      <a:srgbClr val="F0F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750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01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4836E1-3D7B-7C4A-1820-6ECD5949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Comparisons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of </a:t>
            </a:r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Several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Multivariate</a:t>
            </a:r>
            <a:r>
              <a:rPr lang="tr-TR" sz="4000" b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tr-TR" sz="4000" b="1" err="1">
                <a:solidFill>
                  <a:schemeClr val="accent1">
                    <a:lumMod val="76000"/>
                  </a:schemeClr>
                </a:solidFill>
                <a:latin typeface="Times New Roman"/>
                <a:cs typeface="Times New Roman"/>
              </a:rPr>
              <a:t>Means</a:t>
            </a:r>
            <a:endParaRPr lang="tr-TR" sz="4000" b="1">
              <a:solidFill>
                <a:schemeClr val="accent1">
                  <a:lumMod val="76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749E99-2D45-29FF-BE8C-BF753AC2A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Does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multivariate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model of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automobile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parameters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including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price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and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horsepower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reveal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a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significant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effect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of body </a:t>
            </a:r>
            <a:r>
              <a:rPr lang="tr-TR" sz="24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style</a:t>
            </a:r>
            <a:r>
              <a:rPr lang="tr-TR" sz="24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?</a:t>
            </a:r>
          </a:p>
          <a:p>
            <a:pPr marL="45720" indent="0" algn="ctr">
              <a:buNone/>
            </a:pPr>
            <a:r>
              <a:rPr lang="tr-TR" sz="20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Null</a:t>
            </a:r>
            <a:r>
              <a:rPr lang="tr-TR" sz="20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Hypothesis</a:t>
            </a:r>
            <a:r>
              <a:rPr lang="tr-TR" sz="20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(H0):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mean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vectors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of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dependent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variables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price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and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horsepower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are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same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across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all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levels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of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body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style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.</a:t>
            </a:r>
            <a:endParaRPr lang="tr-TR" sz="2000">
              <a:solidFill>
                <a:srgbClr val="000000"/>
              </a:solidFill>
              <a:latin typeface="Times New Roman"/>
              <a:ea typeface="+mn-lt"/>
              <a:cs typeface="+mn-lt"/>
            </a:endParaRPr>
          </a:p>
          <a:p>
            <a:pPr marL="45720" indent="0" algn="ctr">
              <a:buNone/>
            </a:pP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H0: μ1 = μ2 = ... = μ5</a:t>
            </a:r>
          </a:p>
          <a:p>
            <a:pPr marL="45720" indent="0" algn="ctr">
              <a:buNone/>
            </a:pPr>
            <a:r>
              <a:rPr lang="tr-TR" sz="20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Alternative</a:t>
            </a:r>
            <a:r>
              <a:rPr lang="tr-TR" sz="20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b="1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Hypothesis</a:t>
            </a:r>
            <a:r>
              <a:rPr lang="tr-TR" sz="2000" b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(H1): 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At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least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one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mean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vector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of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dependent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variables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differs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across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levels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of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the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independent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variable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.</a:t>
            </a:r>
            <a:endParaRPr lang="tr-TR" sz="20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buNone/>
            </a:pP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HA: At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least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one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μi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≠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μj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tr-TR" sz="200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for</a:t>
            </a:r>
            <a:r>
              <a:rPr lang="tr-TR" sz="200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 ≠ j</a:t>
            </a:r>
            <a:endParaRPr lang="tr-TR" sz="200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" indent="0" algn="ctr">
              <a:buNone/>
            </a:pPr>
            <a:endParaRPr lang="tr-TR">
              <a:solidFill>
                <a:srgbClr val="A6B727"/>
              </a:solidFill>
            </a:endParaRPr>
          </a:p>
        </p:txBody>
      </p:sp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7AB7BBA9-56A4-4484-776D-34292BBD3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698407"/>
              </p:ext>
            </p:extLst>
          </p:nvPr>
        </p:nvGraphicFramePr>
        <p:xfrm>
          <a:off x="3221182" y="5218545"/>
          <a:ext cx="6269573" cy="123271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16008">
                  <a:extLst>
                    <a:ext uri="{9D8B030D-6E8A-4147-A177-3AD203B41FA5}">
                      <a16:colId xmlns:a16="http://schemas.microsoft.com/office/drawing/2014/main" val="2560712048"/>
                    </a:ext>
                  </a:extLst>
                </a:gridCol>
                <a:gridCol w="1150129">
                  <a:extLst>
                    <a:ext uri="{9D8B030D-6E8A-4147-A177-3AD203B41FA5}">
                      <a16:colId xmlns:a16="http://schemas.microsoft.com/office/drawing/2014/main" val="3602626950"/>
                    </a:ext>
                  </a:extLst>
                </a:gridCol>
                <a:gridCol w="1126165">
                  <a:extLst>
                    <a:ext uri="{9D8B030D-6E8A-4147-A177-3AD203B41FA5}">
                      <a16:colId xmlns:a16="http://schemas.microsoft.com/office/drawing/2014/main" val="3037945374"/>
                    </a:ext>
                  </a:extLst>
                </a:gridCol>
                <a:gridCol w="1677271">
                  <a:extLst>
                    <a:ext uri="{9D8B030D-6E8A-4147-A177-3AD203B41FA5}">
                      <a16:colId xmlns:a16="http://schemas.microsoft.com/office/drawing/2014/main" val="3069595245"/>
                    </a:ext>
                  </a:extLst>
                </a:gridCol>
              </a:tblGrid>
              <a:tr h="410904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Effect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Df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Pillai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Pr(&gt;F)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60301"/>
                  </a:ext>
                </a:extLst>
              </a:tr>
              <a:tr h="410904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body_style_dummy</a:t>
                      </a:r>
                      <a:endParaRPr lang="tr-TR" sz="1800" b="1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tr-TR" sz="180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0.067902</a:t>
                      </a: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>
                          <a:effectLst/>
                          <a:latin typeface="Times New Roman"/>
                        </a:rPr>
                        <a:t>0.0008234***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465203"/>
                  </a:ext>
                </a:extLst>
              </a:tr>
              <a:tr h="410904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Residuals</a:t>
                      </a:r>
                      <a:endParaRPr lang="tr-TR" sz="1800" b="1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>
                          <a:solidFill>
                            <a:srgbClr val="000000"/>
                          </a:solidFill>
                          <a:latin typeface="Times New Roman"/>
                        </a:rPr>
                        <a:t>201</a:t>
                      </a:r>
                      <a:endParaRPr lang="tr-TR" sz="180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r-TR" sz="180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r-TR" sz="1800">
                        <a:effectLst/>
                        <a:latin typeface="Times New Roman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5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961783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1268</Words>
  <Application>Microsoft Macintosh PowerPoint</Application>
  <PresentationFormat>Geniş ekran</PresentationFormat>
  <Paragraphs>497</Paragraphs>
  <Slides>46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0" baseType="lpstr">
      <vt:lpstr>Corbel</vt:lpstr>
      <vt:lpstr>Courier New</vt:lpstr>
      <vt:lpstr>Times New Roman</vt:lpstr>
      <vt:lpstr>Basis</vt:lpstr>
      <vt:lpstr> STAT467 Multivariate Analysis </vt:lpstr>
      <vt:lpstr>Outline</vt:lpstr>
      <vt:lpstr>          Data Description</vt:lpstr>
      <vt:lpstr>Normality of Responses</vt:lpstr>
      <vt:lpstr>Normality of Responses</vt:lpstr>
      <vt:lpstr>Box-Plots</vt:lpstr>
      <vt:lpstr>Inferences About a Mean Vector</vt:lpstr>
      <vt:lpstr>PowerPoint Sunusu</vt:lpstr>
      <vt:lpstr>Comparisons of Several Multivariate Means</vt:lpstr>
      <vt:lpstr>PowerPoint Sunusu</vt:lpstr>
      <vt:lpstr>Multivariate Multiple Regression Analysis</vt:lpstr>
      <vt:lpstr>PowerPoint Sunusu</vt:lpstr>
      <vt:lpstr>Summary for the regression model</vt:lpstr>
      <vt:lpstr>Summary for the Price</vt:lpstr>
      <vt:lpstr>Summary for the Price</vt:lpstr>
      <vt:lpstr>Summary for Horsepower</vt:lpstr>
      <vt:lpstr>Summary for Horsepower</vt:lpstr>
      <vt:lpstr>VIF values for the components</vt:lpstr>
      <vt:lpstr>Assumption checks for regression analysis</vt:lpstr>
      <vt:lpstr>Assumption checks for regression analysis</vt:lpstr>
      <vt:lpstr>Assumption checks for regression analysis</vt:lpstr>
      <vt:lpstr>Assumption checks for regression analysis</vt:lpstr>
      <vt:lpstr>Normality status of the components</vt:lpstr>
      <vt:lpstr>Principal Component Analysis </vt:lpstr>
      <vt:lpstr>PCA</vt:lpstr>
      <vt:lpstr>Interpretation of  PCA Components </vt:lpstr>
      <vt:lpstr>                               PCA Regression</vt:lpstr>
      <vt:lpstr>Factor Analysis </vt:lpstr>
      <vt:lpstr>Interpretatıon of factor analysıs</vt:lpstr>
      <vt:lpstr>FACTOR ANALYSIS REGRESSION</vt:lpstr>
      <vt:lpstr>Comparison of PCA and FA Regression</vt:lpstr>
      <vt:lpstr>Linear Discrimination Analysis</vt:lpstr>
      <vt:lpstr>Summary of the data for LDA</vt:lpstr>
      <vt:lpstr>Comparison plot between groups</vt:lpstr>
      <vt:lpstr>Comparison plot for groups as specified risky and safe</vt:lpstr>
      <vt:lpstr>Linear discriminants obtained</vt:lpstr>
      <vt:lpstr>Summary for LDA model</vt:lpstr>
      <vt:lpstr>Summary for LDA model</vt:lpstr>
      <vt:lpstr>The plot of the model</vt:lpstr>
      <vt:lpstr>Partition plot for group interactions</vt:lpstr>
      <vt:lpstr>Confusion Matrix for the performance</vt:lpstr>
      <vt:lpstr>Confusion Matrix for the accuracy</vt:lpstr>
      <vt:lpstr>Clustering</vt:lpstr>
      <vt:lpstr>PowerPoint Sunusu</vt:lpstr>
      <vt:lpstr>PowerPoint Sunusu</vt:lpstr>
      <vt:lpstr>Thank you!  Do you have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STAT467 Multivariate Analysis </dc:title>
  <dc:creator/>
  <cp:lastModifiedBy>Ali Tok</cp:lastModifiedBy>
  <cp:revision>18</cp:revision>
  <dcterms:created xsi:type="dcterms:W3CDTF">2024-12-29T22:44:39Z</dcterms:created>
  <dcterms:modified xsi:type="dcterms:W3CDTF">2025-08-19T09:17:52Z</dcterms:modified>
</cp:coreProperties>
</file>